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92">
          <p15:clr>
            <a:srgbClr val="A4A3A4"/>
          </p15:clr>
        </p15:guide>
        <p15:guide id="2" pos="7056">
          <p15:clr>
            <a:srgbClr val="A4A3A4"/>
          </p15:clr>
        </p15:guide>
        <p15:guide id="3" orient="horz"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92" orient="horz"/>
        <p:guide pos="7056"/>
        <p:guide pos="3168"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P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19" name="Google Shape;31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pt-P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31" name="Google Shape;33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pt-P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2 do Diapositivo" type="title">
  <p:cSld name="TITLE">
    <p:bg>
      <p:bgPr>
        <a:gradFill>
          <a:gsLst>
            <a:gs pos="0">
              <a:schemeClr val="accent2"/>
            </a:gs>
            <a:gs pos="100000">
              <a:srgbClr val="E93491"/>
            </a:gs>
          </a:gsLst>
          <a:lin ang="2700000" scaled="0"/>
        </a:gradFill>
      </p:bgPr>
    </p:bg>
    <p:spTree>
      <p:nvGrpSpPr>
        <p:cNvPr id="15" name="Shape 15"/>
        <p:cNvGrpSpPr/>
        <p:nvPr/>
      </p:nvGrpSpPr>
      <p:grpSpPr>
        <a:xfrm>
          <a:off x="0" y="0"/>
          <a:ext cx="0" cy="0"/>
          <a:chOff x="0" y="0"/>
          <a:chExt cx="0" cy="0"/>
        </a:xfrm>
      </p:grpSpPr>
      <p:sp>
        <p:nvSpPr>
          <p:cNvPr id="16" name="Google Shape;16;p2"/>
          <p:cNvSpPr txBox="1"/>
          <p:nvPr>
            <p:ph type="ctrTitle"/>
          </p:nvPr>
        </p:nvSpPr>
        <p:spPr>
          <a:xfrm>
            <a:off x="1298448" y="594360"/>
            <a:ext cx="6272784" cy="28437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400"/>
              <a:buFont typeface="Open Sans"/>
              <a:buNone/>
              <a:defRPr b="1" i="0" sz="54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5641848" y="4700016"/>
            <a:ext cx="5093208" cy="1197864"/>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18" name="Google Shape;18;p2"/>
          <p:cNvCxnSpPr/>
          <p:nvPr/>
        </p:nvCxnSpPr>
        <p:spPr>
          <a:xfrm>
            <a:off x="1301262" y="3496322"/>
            <a:ext cx="0" cy="3352800"/>
          </a:xfrm>
          <a:prstGeom prst="straightConnector1">
            <a:avLst/>
          </a:prstGeom>
          <a:noFill/>
          <a:ln cap="sq" cmpd="sng" w="25400">
            <a:solidFill>
              <a:schemeClr val="lt1"/>
            </a:solidFill>
            <a:prstDash val="solid"/>
            <a:bevel/>
            <a:headEnd len="sm" w="sm" type="none"/>
            <a:tailEnd len="sm" w="sm" type="none"/>
          </a:ln>
        </p:spPr>
      </p:cxnSp>
      <p:sp>
        <p:nvSpPr>
          <p:cNvPr id="19" name="Google Shape;19;p2"/>
          <p:cNvSpPr/>
          <p:nvPr/>
        </p:nvSpPr>
        <p:spPr>
          <a:xfrm>
            <a:off x="8217780" y="2973840"/>
            <a:ext cx="91138" cy="91138"/>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20" name="Google Shape;20;p2"/>
          <p:cNvSpPr/>
          <p:nvPr/>
        </p:nvSpPr>
        <p:spPr>
          <a:xfrm>
            <a:off x="7859002" y="2744546"/>
            <a:ext cx="139038" cy="139038"/>
          </a:xfrm>
          <a:custGeom>
            <a:rect b="b" l="l" r="r" t="t"/>
            <a:pathLst>
              <a:path extrusionOk="0" h="139038" w="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21" name="Google Shape;21;p2"/>
          <p:cNvSpPr/>
          <p:nvPr/>
        </p:nvSpPr>
        <p:spPr>
          <a:xfrm>
            <a:off x="7843462" y="3198265"/>
            <a:ext cx="127713" cy="127713"/>
          </a:xfrm>
          <a:custGeom>
            <a:rect b="b" l="l" r="r" t="t"/>
            <a:pathLst>
              <a:path extrusionOk="0" h="127713" w="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92" name="Shape 92"/>
        <p:cNvGrpSpPr/>
        <p:nvPr/>
      </p:nvGrpSpPr>
      <p:grpSpPr>
        <a:xfrm>
          <a:off x="0" y="0"/>
          <a:ext cx="0" cy="0"/>
          <a:chOff x="0" y="0"/>
          <a:chExt cx="0" cy="0"/>
        </a:xfrm>
      </p:grpSpPr>
      <p:sp>
        <p:nvSpPr>
          <p:cNvPr id="93" name="Google Shape;93;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txBox="1"/>
          <p:nvPr>
            <p:ph idx="1" type="body"/>
          </p:nvPr>
        </p:nvSpPr>
        <p:spPr>
          <a:xfrm>
            <a:off x="1444752" y="1681163"/>
            <a:ext cx="455371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5" name="Google Shape;95;p11"/>
          <p:cNvSpPr txBox="1"/>
          <p:nvPr>
            <p:ph idx="2" type="body"/>
          </p:nvPr>
        </p:nvSpPr>
        <p:spPr>
          <a:xfrm>
            <a:off x="1444752" y="2505075"/>
            <a:ext cx="4553712"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1"/>
          <p:cNvSpPr txBox="1"/>
          <p:nvPr>
            <p:ph idx="3" type="body"/>
          </p:nvPr>
        </p:nvSpPr>
        <p:spPr>
          <a:xfrm>
            <a:off x="6784848" y="1681163"/>
            <a:ext cx="455371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7" name="Google Shape;97;p11"/>
          <p:cNvSpPr txBox="1"/>
          <p:nvPr>
            <p:ph idx="4" type="body"/>
          </p:nvPr>
        </p:nvSpPr>
        <p:spPr>
          <a:xfrm>
            <a:off x="6784848" y="2505075"/>
            <a:ext cx="4553712"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8" name="Google Shape;98;p11"/>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
        <p:nvSpPr>
          <p:cNvPr id="99" name="Google Shape;99;p11"/>
          <p:cNvSpPr/>
          <p:nvPr/>
        </p:nvSpPr>
        <p:spPr>
          <a:xfrm>
            <a:off x="10508317" y="492206"/>
            <a:ext cx="139039" cy="139039"/>
          </a:xfrm>
          <a:custGeom>
            <a:rect b="b" l="l" r="r" t="t"/>
            <a:pathLst>
              <a:path extrusionOk="0" h="139039" w="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100" name="Google Shape;100;p11"/>
          <p:cNvSpPr/>
          <p:nvPr/>
        </p:nvSpPr>
        <p:spPr>
          <a:xfrm>
            <a:off x="11477944" y="1055581"/>
            <a:ext cx="127714" cy="127714"/>
          </a:xfrm>
          <a:custGeom>
            <a:rect b="b" l="l" r="r" t="t"/>
            <a:pathLst>
              <a:path extrusionOk="0" h="127714" w="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101" name="Google Shape;101;p11"/>
          <p:cNvSpPr/>
          <p:nvPr/>
        </p:nvSpPr>
        <p:spPr>
          <a:xfrm>
            <a:off x="11241555" y="446637"/>
            <a:ext cx="91138" cy="91138"/>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ação">
  <p:cSld name="1_Comparação">
    <p:spTree>
      <p:nvGrpSpPr>
        <p:cNvPr id="102" name="Shape 102"/>
        <p:cNvGrpSpPr/>
        <p:nvPr/>
      </p:nvGrpSpPr>
      <p:grpSpPr>
        <a:xfrm>
          <a:off x="0" y="0"/>
          <a:ext cx="0" cy="0"/>
          <a:chOff x="0" y="0"/>
          <a:chExt cx="0" cy="0"/>
        </a:xfrm>
      </p:grpSpPr>
      <p:sp>
        <p:nvSpPr>
          <p:cNvPr id="103" name="Google Shape;103;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 type="body"/>
          </p:nvPr>
        </p:nvSpPr>
        <p:spPr>
          <a:xfrm>
            <a:off x="1444752" y="1681163"/>
            <a:ext cx="28346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5" name="Google Shape;105;p12"/>
          <p:cNvSpPr txBox="1"/>
          <p:nvPr>
            <p:ph idx="2" type="body"/>
          </p:nvPr>
        </p:nvSpPr>
        <p:spPr>
          <a:xfrm>
            <a:off x="1444752" y="2505075"/>
            <a:ext cx="28346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12"/>
          <p:cNvSpPr txBox="1"/>
          <p:nvPr>
            <p:ph idx="3" type="body"/>
          </p:nvPr>
        </p:nvSpPr>
        <p:spPr>
          <a:xfrm>
            <a:off x="4983480" y="1681163"/>
            <a:ext cx="28346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7" name="Google Shape;107;p12"/>
          <p:cNvSpPr txBox="1"/>
          <p:nvPr>
            <p:ph idx="4" type="body"/>
          </p:nvPr>
        </p:nvSpPr>
        <p:spPr>
          <a:xfrm>
            <a:off x="4983480" y="2505075"/>
            <a:ext cx="28346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8" name="Google Shape;108;p12"/>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
        <p:nvSpPr>
          <p:cNvPr id="109" name="Google Shape;109;p12"/>
          <p:cNvSpPr/>
          <p:nvPr/>
        </p:nvSpPr>
        <p:spPr>
          <a:xfrm>
            <a:off x="10508317" y="492206"/>
            <a:ext cx="139039" cy="139039"/>
          </a:xfrm>
          <a:custGeom>
            <a:rect b="b" l="l" r="r" t="t"/>
            <a:pathLst>
              <a:path extrusionOk="0" h="139039" w="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110" name="Google Shape;110;p12"/>
          <p:cNvSpPr/>
          <p:nvPr/>
        </p:nvSpPr>
        <p:spPr>
          <a:xfrm>
            <a:off x="11477944" y="1055581"/>
            <a:ext cx="127714" cy="127714"/>
          </a:xfrm>
          <a:custGeom>
            <a:rect b="b" l="l" r="r" t="t"/>
            <a:pathLst>
              <a:path extrusionOk="0" h="127714" w="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111" name="Google Shape;111;p12"/>
          <p:cNvSpPr/>
          <p:nvPr/>
        </p:nvSpPr>
        <p:spPr>
          <a:xfrm>
            <a:off x="11241555" y="446637"/>
            <a:ext cx="91138" cy="91138"/>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112" name="Google Shape;112;p12"/>
          <p:cNvSpPr txBox="1"/>
          <p:nvPr>
            <p:ph idx="5" type="body"/>
          </p:nvPr>
        </p:nvSpPr>
        <p:spPr>
          <a:xfrm>
            <a:off x="8531352" y="1769269"/>
            <a:ext cx="28346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12"/>
          <p:cNvSpPr txBox="1"/>
          <p:nvPr>
            <p:ph idx="6" type="body"/>
          </p:nvPr>
        </p:nvSpPr>
        <p:spPr>
          <a:xfrm>
            <a:off x="8531352" y="2593181"/>
            <a:ext cx="28346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 Título" type="titleOnly">
  <p:cSld name="TITLE_ONLY">
    <p:spTree>
      <p:nvGrpSpPr>
        <p:cNvPr id="114" name="Shape 114"/>
        <p:cNvGrpSpPr/>
        <p:nvPr/>
      </p:nvGrpSpPr>
      <p:grpSpPr>
        <a:xfrm>
          <a:off x="0" y="0"/>
          <a:ext cx="0" cy="0"/>
          <a:chOff x="0" y="0"/>
          <a:chExt cx="0" cy="0"/>
        </a:xfrm>
      </p:grpSpPr>
      <p:sp>
        <p:nvSpPr>
          <p:cNvPr id="115" name="Google Shape;11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pt-PT"/>
              <a:t>‹#›</a:t>
            </a:fld>
            <a:endParaRPr/>
          </a:p>
        </p:txBody>
      </p:sp>
      <p:cxnSp>
        <p:nvCxnSpPr>
          <p:cNvPr id="119" name="Google Shape;119;p13"/>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120" name="Shape 120"/>
        <p:cNvGrpSpPr/>
        <p:nvPr/>
      </p:nvGrpSpPr>
      <p:grpSpPr>
        <a:xfrm>
          <a:off x="0" y="0"/>
          <a:ext cx="0" cy="0"/>
          <a:chOff x="0" y="0"/>
          <a:chExt cx="0" cy="0"/>
        </a:xfrm>
      </p:grpSpPr>
      <p:sp>
        <p:nvSpPr>
          <p:cNvPr id="121" name="Google Shape;121;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pen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3" name="Google Shape;123;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4" name="Google Shape;12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pt-PT"/>
              <a:t>‹#›</a:t>
            </a:fld>
            <a:endParaRPr/>
          </a:p>
        </p:txBody>
      </p:sp>
      <p:cxnSp>
        <p:nvCxnSpPr>
          <p:cNvPr id="127" name="Google Shape;127;p14"/>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128" name="Shape 128"/>
        <p:cNvGrpSpPr/>
        <p:nvPr/>
      </p:nvGrpSpPr>
      <p:grpSpPr>
        <a:xfrm>
          <a:off x="0" y="0"/>
          <a:ext cx="0" cy="0"/>
          <a:chOff x="0" y="0"/>
          <a:chExt cx="0" cy="0"/>
        </a:xfrm>
      </p:grpSpPr>
      <p:sp>
        <p:nvSpPr>
          <p:cNvPr id="129" name="Google Shape;129;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pen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5"/>
          <p:cNvSpPr/>
          <p:nvPr>
            <p:ph idx="2" type="pic"/>
          </p:nvPr>
        </p:nvSpPr>
        <p:spPr>
          <a:xfrm>
            <a:off x="5183188" y="987425"/>
            <a:ext cx="6172200" cy="4873625"/>
          </a:xfrm>
          <a:prstGeom prst="rect">
            <a:avLst/>
          </a:prstGeom>
          <a:noFill/>
          <a:ln>
            <a:noFill/>
          </a:ln>
        </p:spPr>
      </p:sp>
      <p:sp>
        <p:nvSpPr>
          <p:cNvPr id="131" name="Google Shape;131;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2" name="Google Shape;13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pt-PT"/>
              <a:t>‹#›</a:t>
            </a:fld>
            <a:endParaRPr/>
          </a:p>
        </p:txBody>
      </p:sp>
      <p:cxnSp>
        <p:nvCxnSpPr>
          <p:cNvPr id="135" name="Google Shape;135;p15"/>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penas Título">
  <p:cSld name="2_Apenas Título">
    <p:bg>
      <p:bgPr>
        <a:gradFill>
          <a:gsLst>
            <a:gs pos="0">
              <a:schemeClr val="accent2"/>
            </a:gs>
            <a:gs pos="100000">
              <a:srgbClr val="E93491"/>
            </a:gs>
          </a:gsLst>
          <a:lin ang="8100000" scaled="0"/>
        </a:gradFill>
      </p:bgPr>
    </p:bg>
    <p:spTree>
      <p:nvGrpSpPr>
        <p:cNvPr id="22" name="Shape 22"/>
        <p:cNvGrpSpPr/>
        <p:nvPr/>
      </p:nvGrpSpPr>
      <p:grpSpPr>
        <a:xfrm>
          <a:off x="0" y="0"/>
          <a:ext cx="0" cy="0"/>
          <a:chOff x="0" y="0"/>
          <a:chExt cx="0" cy="0"/>
        </a:xfrm>
      </p:grpSpPr>
      <p:sp>
        <p:nvSpPr>
          <p:cNvPr id="23" name="Google Shape;23;p3"/>
          <p:cNvSpPr/>
          <p:nvPr>
            <p:ph idx="2" type="pic"/>
          </p:nvPr>
        </p:nvSpPr>
        <p:spPr>
          <a:xfrm>
            <a:off x="1366432" y="2530058"/>
            <a:ext cx="3707972" cy="3707971"/>
          </a:xfrm>
          <a:prstGeom prst="rect">
            <a:avLst/>
          </a:prstGeom>
          <a:noFill/>
          <a:ln>
            <a:noFill/>
          </a:ln>
        </p:spPr>
      </p:sp>
      <p:sp>
        <p:nvSpPr>
          <p:cNvPr id="24" name="Google Shape;24;p3"/>
          <p:cNvSpPr txBox="1"/>
          <p:nvPr>
            <p:ph type="title"/>
          </p:nvPr>
        </p:nvSpPr>
        <p:spPr>
          <a:xfrm>
            <a:off x="5202936" y="585216"/>
            <a:ext cx="5833872" cy="2276856"/>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lt1"/>
              </a:buClr>
              <a:buSzPts val="6000"/>
              <a:buFont typeface="Open Sans"/>
              <a:buNone/>
              <a:defRPr b="1" sz="6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0" type="dt"/>
          </p:nvPr>
        </p:nvSpPr>
        <p:spPr>
          <a:xfrm>
            <a:off x="658368" y="201168"/>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1" type="ftr"/>
          </p:nvPr>
        </p:nvSpPr>
        <p:spPr>
          <a:xfrm rot="-5400000">
            <a:off x="-548640" y="1938528"/>
            <a:ext cx="278892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2" type="sldNum"/>
          </p:nvPr>
        </p:nvSpPr>
        <p:spPr>
          <a:xfrm>
            <a:off x="8610600" y="20116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pt-PT"/>
              <a:t>‹#›</a:t>
            </a:fld>
            <a:endParaRPr/>
          </a:p>
        </p:txBody>
      </p:sp>
      <p:cxnSp>
        <p:nvCxnSpPr>
          <p:cNvPr id="28" name="Google Shape;28;p3"/>
          <p:cNvCxnSpPr/>
          <p:nvPr/>
        </p:nvCxnSpPr>
        <p:spPr>
          <a:xfrm>
            <a:off x="856114" y="3503032"/>
            <a:ext cx="0" cy="3346090"/>
          </a:xfrm>
          <a:prstGeom prst="straightConnector1">
            <a:avLst/>
          </a:prstGeom>
          <a:noFill/>
          <a:ln cap="sq" cmpd="sng" w="25400">
            <a:solidFill>
              <a:schemeClr val="lt1"/>
            </a:solidFill>
            <a:prstDash val="solid"/>
            <a:bevel/>
            <a:headEnd len="sm" w="sm" type="none"/>
            <a:tailEnd len="sm" w="sm" type="none"/>
          </a:ln>
        </p:spPr>
      </p:cxnSp>
      <p:sp>
        <p:nvSpPr>
          <p:cNvPr id="29" name="Google Shape;29;p3"/>
          <p:cNvSpPr txBox="1"/>
          <p:nvPr>
            <p:ph idx="1" type="body"/>
          </p:nvPr>
        </p:nvSpPr>
        <p:spPr>
          <a:xfrm>
            <a:off x="5202936" y="3127248"/>
            <a:ext cx="5833872" cy="3118104"/>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
          <p:cNvSpPr/>
          <p:nvPr/>
        </p:nvSpPr>
        <p:spPr>
          <a:xfrm>
            <a:off x="4745394" y="2760277"/>
            <a:ext cx="91138" cy="91138"/>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31" name="Google Shape;31;p3"/>
          <p:cNvSpPr/>
          <p:nvPr/>
        </p:nvSpPr>
        <p:spPr>
          <a:xfrm>
            <a:off x="4386614" y="2530982"/>
            <a:ext cx="139039" cy="139039"/>
          </a:xfrm>
          <a:custGeom>
            <a:rect b="b" l="l" r="r" t="t"/>
            <a:pathLst>
              <a:path extrusionOk="0" h="139039" w="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32" name="Google Shape;32;p3"/>
          <p:cNvSpPr/>
          <p:nvPr/>
        </p:nvSpPr>
        <p:spPr>
          <a:xfrm>
            <a:off x="1669987" y="6031572"/>
            <a:ext cx="127714" cy="127714"/>
          </a:xfrm>
          <a:custGeom>
            <a:rect b="b" l="l" r="r" t="t"/>
            <a:pathLst>
              <a:path extrusionOk="0" h="127714" w="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cção">
  <p:cSld name="Cabeçalho da Secção">
    <p:bg>
      <p:bgPr>
        <a:gradFill>
          <a:gsLst>
            <a:gs pos="0">
              <a:schemeClr val="accent2"/>
            </a:gs>
            <a:gs pos="100000">
              <a:srgbClr val="E93491"/>
            </a:gs>
          </a:gsLst>
          <a:lin ang="2700000" scaled="0"/>
        </a:gradFill>
      </p:bgPr>
    </p:bg>
    <p:spTree>
      <p:nvGrpSpPr>
        <p:cNvPr id="33" name="Shape 33"/>
        <p:cNvGrpSpPr/>
        <p:nvPr/>
      </p:nvGrpSpPr>
      <p:grpSpPr>
        <a:xfrm>
          <a:off x="0" y="0"/>
          <a:ext cx="0" cy="0"/>
          <a:chOff x="0" y="0"/>
          <a:chExt cx="0" cy="0"/>
        </a:xfrm>
      </p:grpSpPr>
      <p:sp>
        <p:nvSpPr>
          <p:cNvPr id="34" name="Google Shape;34;p4"/>
          <p:cNvSpPr txBox="1"/>
          <p:nvPr>
            <p:ph type="ctrTitle"/>
          </p:nvPr>
        </p:nvSpPr>
        <p:spPr>
          <a:xfrm>
            <a:off x="1524000" y="1463040"/>
            <a:ext cx="9144000" cy="234086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Open Sans"/>
              <a:buNone/>
              <a:defRPr b="1" i="0" sz="6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 type="subTitle"/>
          </p:nvPr>
        </p:nvSpPr>
        <p:spPr>
          <a:xfrm>
            <a:off x="1527048" y="3858768"/>
            <a:ext cx="9144000" cy="132588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4"/>
          <p:cNvSpPr/>
          <p:nvPr/>
        </p:nvSpPr>
        <p:spPr>
          <a:xfrm>
            <a:off x="10772266" y="3054359"/>
            <a:ext cx="91138" cy="91138"/>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37" name="Google Shape;37;p4"/>
          <p:cNvSpPr/>
          <p:nvPr/>
        </p:nvSpPr>
        <p:spPr>
          <a:xfrm>
            <a:off x="10724364" y="2515838"/>
            <a:ext cx="139039" cy="139039"/>
          </a:xfrm>
          <a:custGeom>
            <a:rect b="b" l="l" r="r" t="t"/>
            <a:pathLst>
              <a:path extrusionOk="0" h="139039" w="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38" name="Google Shape;38;p4"/>
          <p:cNvSpPr/>
          <p:nvPr/>
        </p:nvSpPr>
        <p:spPr>
          <a:xfrm>
            <a:off x="11024834" y="2787572"/>
            <a:ext cx="127714" cy="127714"/>
          </a:xfrm>
          <a:custGeom>
            <a:rect b="b" l="l" r="r" t="t"/>
            <a:pathLst>
              <a:path extrusionOk="0" h="127714" w="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39" name="Google Shape;39;p4"/>
          <p:cNvSpPr/>
          <p:nvPr/>
        </p:nvSpPr>
        <p:spPr>
          <a:xfrm>
            <a:off x="1261869" y="2633448"/>
            <a:ext cx="151536" cy="151536"/>
          </a:xfrm>
          <a:custGeom>
            <a:rect b="b" l="l" r="r" t="t"/>
            <a:pathLst>
              <a:path extrusionOk="0" h="151536" w="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40" name="Google Shape;40;p4"/>
          <p:cNvSpPr/>
          <p:nvPr/>
        </p:nvSpPr>
        <p:spPr>
          <a:xfrm>
            <a:off x="1064053" y="3083338"/>
            <a:ext cx="95759" cy="95759"/>
          </a:xfrm>
          <a:custGeom>
            <a:rect b="b" l="l" r="r" t="t"/>
            <a:pathLst>
              <a:path extrusionOk="0" h="95759" w="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41" name="Google Shape;41;p4"/>
          <p:cNvSpPr/>
          <p:nvPr/>
        </p:nvSpPr>
        <p:spPr>
          <a:xfrm>
            <a:off x="1413405" y="3492870"/>
            <a:ext cx="108625" cy="108625"/>
          </a:xfrm>
          <a:custGeom>
            <a:rect b="b" l="l" r="r" t="t"/>
            <a:pathLst>
              <a:path extrusionOk="0" h="108625" w="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e Conteúdo">
  <p:cSld name="1_Título e Conteúdo">
    <p:spTree>
      <p:nvGrpSpPr>
        <p:cNvPr id="42" name="Shape 42"/>
        <p:cNvGrpSpPr/>
        <p:nvPr/>
      </p:nvGrpSpPr>
      <p:grpSpPr>
        <a:xfrm>
          <a:off x="0" y="0"/>
          <a:ext cx="0" cy="0"/>
          <a:chOff x="0" y="0"/>
          <a:chExt cx="0" cy="0"/>
        </a:xfrm>
      </p:grpSpPr>
      <p:sp>
        <p:nvSpPr>
          <p:cNvPr id="43" name="Google Shape;43;p5"/>
          <p:cNvSpPr/>
          <p:nvPr>
            <p:ph idx="2" type="pic"/>
          </p:nvPr>
        </p:nvSpPr>
        <p:spPr>
          <a:xfrm>
            <a:off x="7451965" y="1665520"/>
            <a:ext cx="4266900" cy="4266900"/>
          </a:xfrm>
          <a:prstGeom prst="rect">
            <a:avLst/>
          </a:prstGeom>
          <a:noFill/>
          <a:ln>
            <a:noFill/>
          </a:ln>
        </p:spPr>
      </p:sp>
      <p:sp>
        <p:nvSpPr>
          <p:cNvPr id="44" name="Google Shape;44;p5"/>
          <p:cNvSpPr txBox="1"/>
          <p:nvPr>
            <p:ph type="title"/>
          </p:nvPr>
        </p:nvSpPr>
        <p:spPr>
          <a:xfrm>
            <a:off x="804672" y="1335024"/>
            <a:ext cx="6190500" cy="1179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400"/>
              <a:buFont typeface="Open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
          <p:cNvSpPr txBox="1"/>
          <p:nvPr>
            <p:ph idx="1" type="body"/>
          </p:nvPr>
        </p:nvSpPr>
        <p:spPr>
          <a:xfrm>
            <a:off x="850392" y="2825496"/>
            <a:ext cx="6190500" cy="33468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
          <p:cNvSpPr txBox="1"/>
          <p:nvPr>
            <p:ph idx="11" type="ftr"/>
          </p:nvPr>
        </p:nvSpPr>
        <p:spPr>
          <a:xfrm>
            <a:off x="7964424" y="621792"/>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pt-PT"/>
              <a:t>‹#›</a:t>
            </a:fld>
            <a:endParaRPr/>
          </a:p>
        </p:txBody>
      </p:sp>
      <p:cxnSp>
        <p:nvCxnSpPr>
          <p:cNvPr id="49" name="Google Shape;49;p5"/>
          <p:cNvCxnSpPr/>
          <p:nvPr/>
        </p:nvCxnSpPr>
        <p:spPr>
          <a:xfrm>
            <a:off x="0" y="806470"/>
            <a:ext cx="7903800" cy="0"/>
          </a:xfrm>
          <a:prstGeom prst="straightConnector1">
            <a:avLst/>
          </a:prstGeom>
          <a:noFill/>
          <a:ln cap="sq" cmpd="sng" w="25400">
            <a:solidFill>
              <a:schemeClr val="accent2"/>
            </a:solidFill>
            <a:prstDash val="solid"/>
            <a:bevel/>
            <a:headEnd len="sm" w="sm" type="none"/>
            <a:tailEnd len="sm" w="sm" type="none"/>
          </a:ln>
        </p:spPr>
      </p:cxnSp>
      <p:sp>
        <p:nvSpPr>
          <p:cNvPr id="50" name="Google Shape;50;p5"/>
          <p:cNvSpPr/>
          <p:nvPr/>
        </p:nvSpPr>
        <p:spPr>
          <a:xfrm>
            <a:off x="11281590" y="2070656"/>
            <a:ext cx="91138" cy="91138"/>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51" name="Google Shape;51;p5"/>
          <p:cNvSpPr/>
          <p:nvPr/>
        </p:nvSpPr>
        <p:spPr>
          <a:xfrm>
            <a:off x="10969280" y="1780012"/>
            <a:ext cx="139039" cy="139039"/>
          </a:xfrm>
          <a:custGeom>
            <a:rect b="b" l="l" r="r" t="t"/>
            <a:pathLst>
              <a:path extrusionOk="0" h="139039" w="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2" name="Shape 52"/>
        <p:cNvGrpSpPr/>
        <p:nvPr/>
      </p:nvGrpSpPr>
      <p:grpSpPr>
        <a:xfrm>
          <a:off x="0" y="0"/>
          <a:ext cx="0" cy="0"/>
          <a:chOff x="0" y="0"/>
          <a:chExt cx="0" cy="0"/>
        </a:xfrm>
      </p:grpSpPr>
      <p:sp>
        <p:nvSpPr>
          <p:cNvPr id="53" name="Google Shape;5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pt-PT"/>
              <a:t>‹#›</a:t>
            </a:fld>
            <a:endParaRPr/>
          </a:p>
        </p:txBody>
      </p:sp>
      <p:cxnSp>
        <p:nvCxnSpPr>
          <p:cNvPr id="56" name="Google Shape;56;p6"/>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p:cSld name="Título e Conteúdo">
    <p:spTree>
      <p:nvGrpSpPr>
        <p:cNvPr id="57" name="Shape 57"/>
        <p:cNvGrpSpPr/>
        <p:nvPr/>
      </p:nvGrpSpPr>
      <p:grpSpPr>
        <a:xfrm>
          <a:off x="0" y="0"/>
          <a:ext cx="0" cy="0"/>
          <a:chOff x="0" y="0"/>
          <a:chExt cx="0" cy="0"/>
        </a:xfrm>
      </p:grpSpPr>
      <p:sp>
        <p:nvSpPr>
          <p:cNvPr id="58" name="Google Shape;5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400"/>
              <a:buFont typeface="Open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pt-PT"/>
              <a:t>‹#›</a:t>
            </a:fld>
            <a:endParaRPr/>
          </a:p>
        </p:txBody>
      </p:sp>
      <p:cxnSp>
        <p:nvCxnSpPr>
          <p:cNvPr id="61" name="Google Shape;61;p7"/>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ó Título">
  <p:cSld name="1_Só Título">
    <p:bg>
      <p:bgPr>
        <a:gradFill>
          <a:gsLst>
            <a:gs pos="0">
              <a:schemeClr val="accent2"/>
            </a:gs>
            <a:gs pos="100000">
              <a:srgbClr val="E93491"/>
            </a:gs>
          </a:gsLst>
          <a:lin ang="8100000" scaled="0"/>
        </a:gradFill>
      </p:bgPr>
    </p:bg>
    <p:spTree>
      <p:nvGrpSpPr>
        <p:cNvPr id="62" name="Shape 62"/>
        <p:cNvGrpSpPr/>
        <p:nvPr/>
      </p:nvGrpSpPr>
      <p:grpSpPr>
        <a:xfrm>
          <a:off x="0" y="0"/>
          <a:ext cx="0" cy="0"/>
          <a:chOff x="0" y="0"/>
          <a:chExt cx="0" cy="0"/>
        </a:xfrm>
      </p:grpSpPr>
      <p:sp>
        <p:nvSpPr>
          <p:cNvPr id="63" name="Google Shape;63;p8"/>
          <p:cNvSpPr/>
          <p:nvPr>
            <p:ph idx="2" type="pic"/>
          </p:nvPr>
        </p:nvSpPr>
        <p:spPr>
          <a:xfrm>
            <a:off x="1777111" y="407499"/>
            <a:ext cx="1952279" cy="1952279"/>
          </a:xfrm>
          <a:prstGeom prst="rect">
            <a:avLst/>
          </a:prstGeom>
          <a:noFill/>
          <a:ln>
            <a:noFill/>
          </a:ln>
        </p:spPr>
      </p:sp>
      <p:sp>
        <p:nvSpPr>
          <p:cNvPr id="64" name="Google Shape;64;p8"/>
          <p:cNvSpPr/>
          <p:nvPr>
            <p:ph idx="3" type="pic"/>
          </p:nvPr>
        </p:nvSpPr>
        <p:spPr>
          <a:xfrm>
            <a:off x="3528345" y="1972581"/>
            <a:ext cx="2290065" cy="2273502"/>
          </a:xfrm>
          <a:prstGeom prst="rect">
            <a:avLst/>
          </a:prstGeom>
          <a:noFill/>
          <a:ln>
            <a:noFill/>
          </a:ln>
        </p:spPr>
      </p:sp>
      <p:sp>
        <p:nvSpPr>
          <p:cNvPr id="65" name="Google Shape;65;p8"/>
          <p:cNvSpPr/>
          <p:nvPr>
            <p:ph idx="4" type="pic"/>
          </p:nvPr>
        </p:nvSpPr>
        <p:spPr>
          <a:xfrm>
            <a:off x="5579539" y="4386312"/>
            <a:ext cx="3119293" cy="2462810"/>
          </a:xfrm>
          <a:prstGeom prst="rect">
            <a:avLst/>
          </a:prstGeom>
          <a:noFill/>
          <a:ln>
            <a:noFill/>
          </a:ln>
        </p:spPr>
      </p:sp>
      <p:sp>
        <p:nvSpPr>
          <p:cNvPr id="66" name="Google Shape;66;p8"/>
          <p:cNvSpPr/>
          <p:nvPr>
            <p:ph idx="5" type="pic"/>
          </p:nvPr>
        </p:nvSpPr>
        <p:spPr>
          <a:xfrm>
            <a:off x="1092905" y="4018982"/>
            <a:ext cx="3854161" cy="2839018"/>
          </a:xfrm>
          <a:prstGeom prst="rect">
            <a:avLst/>
          </a:prstGeom>
          <a:noFill/>
          <a:ln>
            <a:noFill/>
          </a:ln>
        </p:spPr>
      </p:sp>
      <p:sp>
        <p:nvSpPr>
          <p:cNvPr id="67" name="Google Shape;67;p8"/>
          <p:cNvSpPr txBox="1"/>
          <p:nvPr>
            <p:ph type="title"/>
          </p:nvPr>
        </p:nvSpPr>
        <p:spPr>
          <a:xfrm>
            <a:off x="5760720" y="585216"/>
            <a:ext cx="5276088" cy="2276856"/>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lt1"/>
              </a:buClr>
              <a:buSzPts val="4800"/>
              <a:buFont typeface="Open Sans"/>
              <a:buNone/>
              <a:defRPr b="1" sz="48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8"/>
          <p:cNvSpPr txBox="1"/>
          <p:nvPr>
            <p:ph idx="10" type="dt"/>
          </p:nvPr>
        </p:nvSpPr>
        <p:spPr>
          <a:xfrm>
            <a:off x="658368" y="201168"/>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8"/>
          <p:cNvSpPr txBox="1"/>
          <p:nvPr>
            <p:ph idx="11" type="ftr"/>
          </p:nvPr>
        </p:nvSpPr>
        <p:spPr>
          <a:xfrm rot="-5400000">
            <a:off x="-548640" y="1938528"/>
            <a:ext cx="278892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8"/>
          <p:cNvSpPr txBox="1"/>
          <p:nvPr>
            <p:ph idx="12" type="sldNum"/>
          </p:nvPr>
        </p:nvSpPr>
        <p:spPr>
          <a:xfrm>
            <a:off x="8610600" y="201168"/>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pt-PT"/>
              <a:t>‹#›</a:t>
            </a:fld>
            <a:endParaRPr/>
          </a:p>
        </p:txBody>
      </p:sp>
      <p:sp>
        <p:nvSpPr>
          <p:cNvPr id="71" name="Google Shape;71;p8"/>
          <p:cNvSpPr/>
          <p:nvPr/>
        </p:nvSpPr>
        <p:spPr>
          <a:xfrm>
            <a:off x="1472366" y="1859534"/>
            <a:ext cx="139039" cy="139039"/>
          </a:xfrm>
          <a:custGeom>
            <a:rect b="b" l="l" r="r" t="t"/>
            <a:pathLst>
              <a:path extrusionOk="0" h="139039" w="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72" name="Google Shape;72;p8"/>
          <p:cNvSpPr/>
          <p:nvPr/>
        </p:nvSpPr>
        <p:spPr>
          <a:xfrm>
            <a:off x="2014523" y="3146867"/>
            <a:ext cx="127714" cy="127714"/>
          </a:xfrm>
          <a:custGeom>
            <a:rect b="b" l="l" r="r" t="t"/>
            <a:pathLst>
              <a:path extrusionOk="0" h="127714" w="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73" name="Google Shape;73;p8"/>
          <p:cNvSpPr/>
          <p:nvPr/>
        </p:nvSpPr>
        <p:spPr>
          <a:xfrm>
            <a:off x="5404920" y="4508295"/>
            <a:ext cx="91138" cy="91138"/>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cxnSp>
        <p:nvCxnSpPr>
          <p:cNvPr id="74" name="Google Shape;74;p8"/>
          <p:cNvCxnSpPr/>
          <p:nvPr/>
        </p:nvCxnSpPr>
        <p:spPr>
          <a:xfrm>
            <a:off x="856114" y="3503032"/>
            <a:ext cx="0" cy="3346090"/>
          </a:xfrm>
          <a:prstGeom prst="straightConnector1">
            <a:avLst/>
          </a:prstGeom>
          <a:noFill/>
          <a:ln cap="sq" cmpd="sng" w="25400">
            <a:solidFill>
              <a:schemeClr val="lt1"/>
            </a:solidFill>
            <a:prstDash val="solid"/>
            <a:bevel/>
            <a:headEnd len="sm" w="sm" type="none"/>
            <a:tailEnd len="sm" w="sm" type="none"/>
          </a:ln>
        </p:spPr>
      </p:cxnSp>
      <p:sp>
        <p:nvSpPr>
          <p:cNvPr id="75" name="Google Shape;75;p8"/>
          <p:cNvSpPr txBox="1"/>
          <p:nvPr>
            <p:ph idx="1" type="body"/>
          </p:nvPr>
        </p:nvSpPr>
        <p:spPr>
          <a:xfrm>
            <a:off x="5760720" y="3127248"/>
            <a:ext cx="5276088" cy="1124712"/>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apositivo de Título">
  <p:cSld name="3_Diapositivo de Título">
    <p:spTree>
      <p:nvGrpSpPr>
        <p:cNvPr id="76" name="Shape 76"/>
        <p:cNvGrpSpPr/>
        <p:nvPr/>
      </p:nvGrpSpPr>
      <p:grpSpPr>
        <a:xfrm>
          <a:off x="0" y="0"/>
          <a:ext cx="0" cy="0"/>
          <a:chOff x="0" y="0"/>
          <a:chExt cx="0" cy="0"/>
        </a:xfrm>
      </p:grpSpPr>
      <p:sp>
        <p:nvSpPr>
          <p:cNvPr id="77" name="Google Shape;77;p9"/>
          <p:cNvSpPr txBox="1"/>
          <p:nvPr>
            <p:ph type="ctrTitle"/>
          </p:nvPr>
        </p:nvSpPr>
        <p:spPr>
          <a:xfrm>
            <a:off x="6391656" y="841248"/>
            <a:ext cx="4434840" cy="3236976"/>
          </a:xfrm>
          <a:prstGeom prst="rect">
            <a:avLst/>
          </a:prstGeom>
          <a:noFill/>
          <a:ln>
            <a:noFill/>
          </a:ln>
        </p:spPr>
        <p:txBody>
          <a:bodyPr anchorCtr="0" anchor="b" bIns="45700" lIns="91425" spcFirstLastPara="1" rIns="91425" wrap="square" tIns="45700">
            <a:normAutofit/>
          </a:bodyPr>
          <a:lstStyle>
            <a:lvl1pPr lvl="0" algn="l">
              <a:lnSpc>
                <a:spcPct val="110000"/>
              </a:lnSpc>
              <a:spcBef>
                <a:spcPts val="1000"/>
              </a:spcBef>
              <a:spcAft>
                <a:spcPts val="0"/>
              </a:spcAft>
              <a:buClr>
                <a:schemeClr val="dk1"/>
              </a:buClr>
              <a:buSzPts val="3600"/>
              <a:buFont typeface="Open Sans"/>
              <a:buNone/>
              <a:defRPr b="0" i="0" sz="36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9"/>
          <p:cNvSpPr txBox="1"/>
          <p:nvPr>
            <p:ph idx="1" type="subTitle"/>
          </p:nvPr>
        </p:nvSpPr>
        <p:spPr>
          <a:xfrm>
            <a:off x="6391655" y="4498848"/>
            <a:ext cx="4434835" cy="510474"/>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9" name="Google Shape;79;p9"/>
          <p:cNvSpPr txBox="1"/>
          <p:nvPr>
            <p:ph idx="11" type="ftr"/>
          </p:nvPr>
        </p:nvSpPr>
        <p:spPr>
          <a:xfrm rot="-5400000">
            <a:off x="9811512" y="1591056"/>
            <a:ext cx="3547872"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pt-PT"/>
              <a:t>‹#›</a:t>
            </a:fld>
            <a:endParaRPr/>
          </a:p>
        </p:txBody>
      </p:sp>
      <p:cxnSp>
        <p:nvCxnSpPr>
          <p:cNvPr id="81" name="Google Shape;81;p9"/>
          <p:cNvCxnSpPr/>
          <p:nvPr/>
        </p:nvCxnSpPr>
        <p:spPr>
          <a:xfrm>
            <a:off x="11586162" y="3619272"/>
            <a:ext cx="0" cy="3238728"/>
          </a:xfrm>
          <a:prstGeom prst="straightConnector1">
            <a:avLst/>
          </a:prstGeom>
          <a:noFill/>
          <a:ln cap="sq" cmpd="sng" w="25400">
            <a:solidFill>
              <a:schemeClr val="accent2"/>
            </a:solidFill>
            <a:prstDash val="solid"/>
            <a:bevel/>
            <a:headEnd len="sm" w="sm" type="none"/>
            <a:tailEnd len="sm" w="sm" type="none"/>
          </a:ln>
        </p:spPr>
      </p:cxnSp>
      <p:sp>
        <p:nvSpPr>
          <p:cNvPr id="82" name="Google Shape;82;p9"/>
          <p:cNvSpPr/>
          <p:nvPr/>
        </p:nvSpPr>
        <p:spPr>
          <a:xfrm>
            <a:off x="0" y="0"/>
            <a:ext cx="5779911" cy="6858000"/>
          </a:xfrm>
          <a:prstGeom prst="rect">
            <a:avLst/>
          </a:prstGeom>
          <a:gradFill>
            <a:gsLst>
              <a:gs pos="0">
                <a:schemeClr val="accent2"/>
              </a:gs>
              <a:gs pos="100000">
                <a:srgbClr val="E93491"/>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83" name="Google Shape;83;p9"/>
          <p:cNvSpPr/>
          <p:nvPr>
            <p:ph idx="2" type="pic"/>
          </p:nvPr>
        </p:nvSpPr>
        <p:spPr>
          <a:xfrm>
            <a:off x="283464" y="301752"/>
            <a:ext cx="5221224" cy="626364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Duplo" type="twoObj">
  <p:cSld name="TWO_OBJECTS">
    <p:spTree>
      <p:nvGrpSpPr>
        <p:cNvPr id="84" name="Shape 84"/>
        <p:cNvGrpSpPr/>
        <p:nvPr/>
      </p:nvGrpSpPr>
      <p:grpSpPr>
        <a:xfrm>
          <a:off x="0" y="0"/>
          <a:ext cx="0" cy="0"/>
          <a:chOff x="0" y="0"/>
          <a:chExt cx="0" cy="0"/>
        </a:xfrm>
      </p:grpSpPr>
      <p:sp>
        <p:nvSpPr>
          <p:cNvPr id="85" name="Google Shape;85;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0"/>
          <p:cNvSpPr txBox="1"/>
          <p:nvPr>
            <p:ph idx="1" type="body"/>
          </p:nvPr>
        </p:nvSpPr>
        <p:spPr>
          <a:xfrm>
            <a:off x="1444752" y="1825625"/>
            <a:ext cx="4553712"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0"/>
          <p:cNvSpPr txBox="1"/>
          <p:nvPr>
            <p:ph idx="2" type="body"/>
          </p:nvPr>
        </p:nvSpPr>
        <p:spPr>
          <a:xfrm>
            <a:off x="6784848" y="1825625"/>
            <a:ext cx="4553712"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8" name="Google Shape;88;p10"/>
          <p:cNvCxnSpPr/>
          <p:nvPr/>
        </p:nvCxnSpPr>
        <p:spPr>
          <a:xfrm>
            <a:off x="715890" y="356812"/>
            <a:ext cx="0" cy="6492875"/>
          </a:xfrm>
          <a:prstGeom prst="straightConnector1">
            <a:avLst/>
          </a:prstGeom>
          <a:noFill/>
          <a:ln cap="sq" cmpd="sng" w="25400">
            <a:solidFill>
              <a:schemeClr val="accent2"/>
            </a:solidFill>
            <a:prstDash val="solid"/>
            <a:bevel/>
            <a:headEnd len="sm" w="sm" type="none"/>
            <a:tailEnd len="sm" w="sm" type="none"/>
          </a:ln>
        </p:spPr>
      </p:cxnSp>
      <p:sp>
        <p:nvSpPr>
          <p:cNvPr id="89" name="Google Shape;89;p10"/>
          <p:cNvSpPr/>
          <p:nvPr/>
        </p:nvSpPr>
        <p:spPr>
          <a:xfrm>
            <a:off x="10508317" y="492206"/>
            <a:ext cx="139039" cy="139039"/>
          </a:xfrm>
          <a:custGeom>
            <a:rect b="b" l="l" r="r" t="t"/>
            <a:pathLst>
              <a:path extrusionOk="0" h="139039" w="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90" name="Google Shape;90;p10"/>
          <p:cNvSpPr/>
          <p:nvPr/>
        </p:nvSpPr>
        <p:spPr>
          <a:xfrm>
            <a:off x="11477944" y="1055581"/>
            <a:ext cx="127714" cy="127714"/>
          </a:xfrm>
          <a:custGeom>
            <a:rect b="b" l="l" r="r" t="t"/>
            <a:pathLst>
              <a:path extrusionOk="0" h="127714" w="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91" name="Google Shape;91;p10"/>
          <p:cNvSpPr/>
          <p:nvPr/>
        </p:nvSpPr>
        <p:spPr>
          <a:xfrm>
            <a:off x="11241555" y="446637"/>
            <a:ext cx="91138" cy="91138"/>
          </a:xfrm>
          <a:custGeom>
            <a:rect b="b" l="l" r="r" t="t"/>
            <a:pathLst>
              <a:path extrusionOk="0" h="91138" w="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200" u="none" cap="none" strike="noStrike">
                <a:solidFill>
                  <a:srgbClr val="888888"/>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1200" u="none" cap="none" strike="noStrike">
                <a:solidFill>
                  <a:srgbClr val="888888"/>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29.png"/><Relationship Id="rId9"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3.png"/><Relationship Id="rId7" Type="http://schemas.openxmlformats.org/officeDocument/2006/relationships/image" Target="../media/image12.png"/><Relationship Id="rId8"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0.jpg"/><Relationship Id="rId4" Type="http://schemas.openxmlformats.org/officeDocument/2006/relationships/image" Target="../media/image32.jpg"/><Relationship Id="rId5" Type="http://schemas.openxmlformats.org/officeDocument/2006/relationships/image" Target="../media/image27.jpg"/><Relationship Id="rId6"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1.jpg"/><Relationship Id="rId4" Type="http://schemas.openxmlformats.org/officeDocument/2006/relationships/image" Target="../media/image23.png"/><Relationship Id="rId5"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26.jpg"/><Relationship Id="rId5" Type="http://schemas.openxmlformats.org/officeDocument/2006/relationships/image" Target="../media/image25.jpg"/><Relationship Id="rId6"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100000">
              <a:srgbClr val="E93491"/>
            </a:gs>
          </a:gsLst>
          <a:lin ang="2700000" scaled="0"/>
        </a:gradFill>
      </p:bgPr>
    </p:bg>
    <p:spTree>
      <p:nvGrpSpPr>
        <p:cNvPr id="140" name="Shape 140"/>
        <p:cNvGrpSpPr/>
        <p:nvPr/>
      </p:nvGrpSpPr>
      <p:grpSpPr>
        <a:xfrm>
          <a:off x="0" y="0"/>
          <a:ext cx="0" cy="0"/>
          <a:chOff x="0" y="0"/>
          <a:chExt cx="0" cy="0"/>
        </a:xfrm>
      </p:grpSpPr>
      <p:sp>
        <p:nvSpPr>
          <p:cNvPr id="141" name="Google Shape;141;p16"/>
          <p:cNvSpPr txBox="1"/>
          <p:nvPr>
            <p:ph type="ctrTitle"/>
          </p:nvPr>
        </p:nvSpPr>
        <p:spPr>
          <a:xfrm>
            <a:off x="1298447" y="594360"/>
            <a:ext cx="7710085" cy="284378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Open Sans"/>
              <a:buNone/>
            </a:pPr>
            <a:r>
              <a:rPr lang="pt-PT"/>
              <a:t>Robotik</a:t>
            </a:r>
            <a:endParaRPr/>
          </a:p>
        </p:txBody>
      </p:sp>
      <p:pic>
        <p:nvPicPr>
          <p:cNvPr id="142" name="Google Shape;142;p16"/>
          <p:cNvPicPr preferRelativeResize="0"/>
          <p:nvPr/>
        </p:nvPicPr>
        <p:blipFill rotWithShape="1">
          <a:blip r:embed="rId3">
            <a:alphaModFix/>
          </a:blip>
          <a:srcRect b="0" l="0" r="0" t="0"/>
          <a:stretch/>
        </p:blipFill>
        <p:spPr>
          <a:xfrm>
            <a:off x="9307475" y="5494316"/>
            <a:ext cx="1948576" cy="2881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5"/>
          <p:cNvSpPr txBox="1"/>
          <p:nvPr>
            <p:ph type="ctrTitle"/>
          </p:nvPr>
        </p:nvSpPr>
        <p:spPr>
          <a:xfrm>
            <a:off x="1524000" y="1463040"/>
            <a:ext cx="9144000" cy="234086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Open Sans"/>
              <a:buNone/>
            </a:pPr>
            <a:r>
              <a:rPr b="1" lang="pt-PT" cap="none">
                <a:solidFill>
                  <a:schemeClr val="lt1"/>
                </a:solidFill>
                <a:latin typeface="Open Sans"/>
                <a:ea typeface="Open Sans"/>
                <a:cs typeface="Open Sans"/>
                <a:sym typeface="Open Sans"/>
              </a:rPr>
              <a:t>ROBOTIK</a:t>
            </a:r>
            <a:endParaRPr/>
          </a:p>
        </p:txBody>
      </p:sp>
      <p:sp>
        <p:nvSpPr>
          <p:cNvPr id="224" name="Google Shape;224;p25"/>
          <p:cNvSpPr txBox="1"/>
          <p:nvPr>
            <p:ph idx="1" type="subTitle"/>
          </p:nvPr>
        </p:nvSpPr>
        <p:spPr>
          <a:xfrm>
            <a:off x="1527048" y="3858768"/>
            <a:ext cx="9144000" cy="132588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Clr>
                <a:schemeClr val="lt1"/>
              </a:buClr>
              <a:buSzPts val="1800"/>
              <a:buNone/>
            </a:pPr>
            <a:r>
              <a:rPr lang="pt-PT"/>
              <a:t>Gesetze der Robotik</a:t>
            </a:r>
            <a:endParaRPr/>
          </a:p>
          <a:p>
            <a:pPr indent="0" lvl="0" marL="0" rtl="0" algn="ctr">
              <a:lnSpc>
                <a:spcPct val="90000"/>
              </a:lnSpc>
              <a:spcBef>
                <a:spcPts val="1000"/>
              </a:spcBef>
              <a:spcAft>
                <a:spcPts val="0"/>
              </a:spcAft>
              <a:buClr>
                <a:schemeClr val="lt1"/>
              </a:buClr>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26"/>
          <p:cNvPicPr preferRelativeResize="0"/>
          <p:nvPr/>
        </p:nvPicPr>
        <p:blipFill rotWithShape="1">
          <a:blip r:embed="rId3">
            <a:alphaModFix/>
          </a:blip>
          <a:srcRect b="0" l="0" r="0" t="0"/>
          <a:stretch/>
        </p:blipFill>
        <p:spPr>
          <a:xfrm>
            <a:off x="7839213" y="1335026"/>
            <a:ext cx="3035525" cy="5015225"/>
          </a:xfrm>
          <a:prstGeom prst="rect">
            <a:avLst/>
          </a:prstGeom>
          <a:noFill/>
          <a:ln>
            <a:noFill/>
          </a:ln>
        </p:spPr>
      </p:pic>
      <p:sp>
        <p:nvSpPr>
          <p:cNvPr id="231" name="Google Shape;231;p26"/>
          <p:cNvSpPr txBox="1"/>
          <p:nvPr>
            <p:ph type="title"/>
          </p:nvPr>
        </p:nvSpPr>
        <p:spPr>
          <a:xfrm>
            <a:off x="804672" y="1335024"/>
            <a:ext cx="6190500" cy="1179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pt-PT"/>
              <a:t>Gesetze der Robotik</a:t>
            </a:r>
            <a:endParaRPr/>
          </a:p>
        </p:txBody>
      </p:sp>
      <p:sp>
        <p:nvSpPr>
          <p:cNvPr id="232" name="Google Shape;232;p26"/>
          <p:cNvSpPr txBox="1"/>
          <p:nvPr>
            <p:ph idx="1" type="body"/>
          </p:nvPr>
        </p:nvSpPr>
        <p:spPr>
          <a:xfrm>
            <a:off x="850392" y="2825496"/>
            <a:ext cx="6190500" cy="33468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SzPct val="120120"/>
              <a:buNone/>
            </a:pPr>
            <a:r>
              <a:rPr lang="pt-PT" sz="1800">
                <a:latin typeface="Arial"/>
                <a:ea typeface="Arial"/>
                <a:cs typeface="Arial"/>
                <a:sym typeface="Arial"/>
              </a:rPr>
              <a:t>Asimov schlug drei "Gesetze der Robotik" vor und fügte später das "Nullgesetz" hinzu.</a:t>
            </a:r>
            <a:endParaRPr sz="1400">
              <a:latin typeface="Arial"/>
              <a:ea typeface="Arial"/>
              <a:cs typeface="Arial"/>
              <a:sym typeface="Arial"/>
            </a:endParaRPr>
          </a:p>
          <a:p>
            <a:pPr indent="0" lvl="0" marL="0" rtl="0" algn="l">
              <a:lnSpc>
                <a:spcPct val="100000"/>
              </a:lnSpc>
              <a:spcBef>
                <a:spcPts val="0"/>
              </a:spcBef>
              <a:spcAft>
                <a:spcPts val="0"/>
              </a:spcAft>
              <a:buSzPct val="120120"/>
              <a:buNone/>
            </a:pPr>
            <a:r>
              <a:t/>
            </a:r>
            <a:endParaRPr sz="1800">
              <a:latin typeface="Arial"/>
              <a:ea typeface="Arial"/>
              <a:cs typeface="Arial"/>
              <a:sym typeface="Arial"/>
            </a:endParaRPr>
          </a:p>
          <a:p>
            <a:pPr indent="0" lvl="0" marL="0" rtl="0" algn="l">
              <a:lnSpc>
                <a:spcPct val="100000"/>
              </a:lnSpc>
              <a:spcBef>
                <a:spcPts val="0"/>
              </a:spcBef>
              <a:spcAft>
                <a:spcPts val="0"/>
              </a:spcAft>
              <a:buSzPct val="120120"/>
              <a:buNone/>
            </a:pPr>
            <a:r>
              <a:rPr b="1" lang="pt-PT" sz="1800">
                <a:latin typeface="Arial"/>
                <a:ea typeface="Arial"/>
                <a:cs typeface="Arial"/>
                <a:sym typeface="Arial"/>
              </a:rPr>
              <a:t>Gesetz 0: </a:t>
            </a:r>
            <a:r>
              <a:rPr lang="pt-PT" sz="1800">
                <a:latin typeface="Arial"/>
                <a:ea typeface="Arial"/>
                <a:cs typeface="Arial"/>
                <a:sym typeface="Arial"/>
              </a:rPr>
              <a:t>Ein Roboter darf die Menschheit nicht verletzen oder durch Untätigkeit zulassen, dass die Menschheit zu Schaden kommt</a:t>
            </a:r>
            <a:endParaRPr sz="1400">
              <a:latin typeface="Arial"/>
              <a:ea typeface="Arial"/>
              <a:cs typeface="Arial"/>
              <a:sym typeface="Arial"/>
            </a:endParaRPr>
          </a:p>
          <a:p>
            <a:pPr indent="0" lvl="0" marL="0" rtl="0" algn="l">
              <a:lnSpc>
                <a:spcPct val="100000"/>
              </a:lnSpc>
              <a:spcBef>
                <a:spcPts val="0"/>
              </a:spcBef>
              <a:spcAft>
                <a:spcPts val="0"/>
              </a:spcAft>
              <a:buSzPct val="120120"/>
              <a:buNone/>
            </a:pPr>
            <a:r>
              <a:t/>
            </a:r>
            <a:endParaRPr sz="1800">
              <a:latin typeface="Arial"/>
              <a:ea typeface="Arial"/>
              <a:cs typeface="Arial"/>
              <a:sym typeface="Arial"/>
            </a:endParaRPr>
          </a:p>
          <a:p>
            <a:pPr indent="0" lvl="0" marL="0" rtl="0" algn="l">
              <a:lnSpc>
                <a:spcPct val="100000"/>
              </a:lnSpc>
              <a:spcBef>
                <a:spcPts val="0"/>
              </a:spcBef>
              <a:spcAft>
                <a:spcPts val="0"/>
              </a:spcAft>
              <a:buSzPct val="120120"/>
              <a:buNone/>
            </a:pPr>
            <a:r>
              <a:rPr b="1" lang="pt-PT" sz="1800">
                <a:latin typeface="Arial"/>
                <a:ea typeface="Arial"/>
                <a:cs typeface="Arial"/>
                <a:sym typeface="Arial"/>
              </a:rPr>
              <a:t>Gesetz 1: </a:t>
            </a:r>
            <a:r>
              <a:rPr lang="pt-PT" sz="1800">
                <a:latin typeface="Arial"/>
                <a:ea typeface="Arial"/>
                <a:cs typeface="Arial"/>
                <a:sym typeface="Arial"/>
              </a:rPr>
              <a:t>Ein Roboter darf einen Menschen nicht verletzen oder durch Untätigkeit zulassen, dass ein Mensch zu Schaden kommt, es sei denn, dies würde gegen ein Gesetz höherer Ordnung verstoßen</a:t>
            </a:r>
            <a:endParaRPr sz="1400">
              <a:latin typeface="Arial"/>
              <a:ea typeface="Arial"/>
              <a:cs typeface="Arial"/>
              <a:sym typeface="Arial"/>
            </a:endParaRPr>
          </a:p>
          <a:p>
            <a:pPr indent="0" lvl="0" marL="0" rtl="0" algn="l">
              <a:lnSpc>
                <a:spcPct val="100000"/>
              </a:lnSpc>
              <a:spcBef>
                <a:spcPts val="0"/>
              </a:spcBef>
              <a:spcAft>
                <a:spcPts val="0"/>
              </a:spcAft>
              <a:buSzPct val="120120"/>
              <a:buNone/>
            </a:pPr>
            <a:r>
              <a:t/>
            </a:r>
            <a:endParaRPr b="1" sz="1800">
              <a:latin typeface="Arial"/>
              <a:ea typeface="Arial"/>
              <a:cs typeface="Arial"/>
              <a:sym typeface="Arial"/>
            </a:endParaRPr>
          </a:p>
          <a:p>
            <a:pPr indent="0" lvl="0" marL="0" rtl="0" algn="l">
              <a:lnSpc>
                <a:spcPct val="100000"/>
              </a:lnSpc>
              <a:spcBef>
                <a:spcPts val="0"/>
              </a:spcBef>
              <a:spcAft>
                <a:spcPts val="0"/>
              </a:spcAft>
              <a:buSzPct val="120120"/>
              <a:buNone/>
            </a:pPr>
            <a:r>
              <a:rPr b="1" lang="pt-PT" sz="1800">
                <a:latin typeface="Arial"/>
                <a:ea typeface="Arial"/>
                <a:cs typeface="Arial"/>
                <a:sym typeface="Arial"/>
              </a:rPr>
              <a:t>Gesetz 2: </a:t>
            </a:r>
            <a:r>
              <a:rPr lang="pt-PT" sz="1800">
                <a:latin typeface="Arial"/>
                <a:ea typeface="Arial"/>
                <a:cs typeface="Arial"/>
                <a:sym typeface="Arial"/>
              </a:rPr>
              <a:t>Ein Roboter muss Befehle befolgen, die ihm von Menschen gegeben werden, es sei denn, diese Befehle würden mit einem Gesetz höherer Ordnung kollidieren </a:t>
            </a:r>
            <a:endParaRPr sz="1400">
              <a:latin typeface="Arial"/>
              <a:ea typeface="Arial"/>
              <a:cs typeface="Arial"/>
              <a:sym typeface="Arial"/>
            </a:endParaRPr>
          </a:p>
          <a:p>
            <a:pPr indent="0" lvl="0" marL="0" rtl="0" algn="l">
              <a:lnSpc>
                <a:spcPct val="100000"/>
              </a:lnSpc>
              <a:spcBef>
                <a:spcPts val="0"/>
              </a:spcBef>
              <a:spcAft>
                <a:spcPts val="0"/>
              </a:spcAft>
              <a:buSzPct val="120120"/>
              <a:buNone/>
            </a:pPr>
            <a:r>
              <a:t/>
            </a:r>
            <a:endParaRPr b="1" sz="1800">
              <a:latin typeface="Arial"/>
              <a:ea typeface="Arial"/>
              <a:cs typeface="Arial"/>
              <a:sym typeface="Arial"/>
            </a:endParaRPr>
          </a:p>
          <a:p>
            <a:pPr indent="0" lvl="0" marL="0" rtl="0" algn="l">
              <a:lnSpc>
                <a:spcPct val="100000"/>
              </a:lnSpc>
              <a:spcBef>
                <a:spcPts val="0"/>
              </a:spcBef>
              <a:spcAft>
                <a:spcPts val="0"/>
              </a:spcAft>
              <a:buSzPct val="120120"/>
              <a:buNone/>
            </a:pPr>
            <a:r>
              <a:rPr b="1" lang="pt-PT" sz="1800">
                <a:latin typeface="Arial"/>
                <a:ea typeface="Arial"/>
                <a:cs typeface="Arial"/>
                <a:sym typeface="Arial"/>
              </a:rPr>
              <a:t>Gesetz 3: </a:t>
            </a:r>
            <a:r>
              <a:rPr lang="pt-PT" sz="1800">
                <a:latin typeface="Arial"/>
                <a:ea typeface="Arial"/>
                <a:cs typeface="Arial"/>
                <a:sym typeface="Arial"/>
              </a:rPr>
              <a:t>Ein Roboter muss seine eigene Existenz schützen, solange dieser Schutz nicht mit einem Gesetz höherer Ordnung kollidiert</a:t>
            </a:r>
            <a:endParaRPr/>
          </a:p>
        </p:txBody>
      </p:sp>
      <p:sp>
        <p:nvSpPr>
          <p:cNvPr id="233" name="Google Shape;233;p26"/>
          <p:cNvSpPr txBox="1"/>
          <p:nvPr>
            <p:ph idx="11" type="ftr"/>
          </p:nvPr>
        </p:nvSpPr>
        <p:spPr>
          <a:xfrm>
            <a:off x="7964424" y="621792"/>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PT"/>
              <a:t>ROBOTIK</a:t>
            </a:r>
            <a:endParaRPr/>
          </a:p>
        </p:txBody>
      </p:sp>
      <p:sp>
        <p:nvSpPr>
          <p:cNvPr id="234" name="Google Shape;234;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PT"/>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7"/>
          <p:cNvSpPr txBox="1"/>
          <p:nvPr>
            <p:ph type="ctrTitle"/>
          </p:nvPr>
        </p:nvSpPr>
        <p:spPr>
          <a:xfrm>
            <a:off x="1524000" y="1463040"/>
            <a:ext cx="9144000" cy="234086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Open Sans"/>
              <a:buNone/>
            </a:pPr>
            <a:r>
              <a:rPr b="1" lang="pt-PT" cap="none">
                <a:solidFill>
                  <a:schemeClr val="lt1"/>
                </a:solidFill>
                <a:latin typeface="Open Sans"/>
                <a:ea typeface="Open Sans"/>
                <a:cs typeface="Open Sans"/>
                <a:sym typeface="Open Sans"/>
              </a:rPr>
              <a:t>ROBOTIK</a:t>
            </a:r>
            <a:endParaRPr/>
          </a:p>
        </p:txBody>
      </p:sp>
      <p:sp>
        <p:nvSpPr>
          <p:cNvPr id="241" name="Google Shape;241;p27"/>
          <p:cNvSpPr txBox="1"/>
          <p:nvPr>
            <p:ph idx="1" type="subTitle"/>
          </p:nvPr>
        </p:nvSpPr>
        <p:spPr>
          <a:xfrm>
            <a:off x="1527048" y="3858768"/>
            <a:ext cx="9144000" cy="132588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Clr>
                <a:schemeClr val="lt1"/>
              </a:buClr>
              <a:buSzPts val="1800"/>
              <a:buNone/>
            </a:pPr>
            <a:r>
              <a:rPr lang="pt-PT"/>
              <a:t>Geschichte der Robotik</a:t>
            </a:r>
            <a:endParaRPr/>
          </a:p>
          <a:p>
            <a:pPr indent="0" lvl="0" marL="0" rtl="0" algn="r">
              <a:lnSpc>
                <a:spcPct val="90000"/>
              </a:lnSpc>
              <a:spcBef>
                <a:spcPts val="1000"/>
              </a:spcBef>
              <a:spcAft>
                <a:spcPts val="0"/>
              </a:spcAft>
              <a:buClr>
                <a:schemeClr val="lt1"/>
              </a:buClr>
              <a:buSzPts val="1800"/>
              <a:buNone/>
            </a:pPr>
            <a:r>
              <a:t/>
            </a:r>
            <a:endParaRPr sz="2000">
              <a:solidFill>
                <a:schemeClr val="lt1"/>
              </a:solidFill>
            </a:endParaRPr>
          </a:p>
          <a:p>
            <a:pPr indent="0" lvl="0" marL="0" rtl="0" algn="ctr">
              <a:lnSpc>
                <a:spcPct val="90000"/>
              </a:lnSpc>
              <a:spcBef>
                <a:spcPts val="1000"/>
              </a:spcBef>
              <a:spcAft>
                <a:spcPts val="0"/>
              </a:spcAft>
              <a:buClr>
                <a:schemeClr val="lt1"/>
              </a:buClr>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8"/>
          <p:cNvSpPr txBox="1"/>
          <p:nvPr>
            <p:ph type="title"/>
          </p:nvPr>
        </p:nvSpPr>
        <p:spPr>
          <a:xfrm>
            <a:off x="804672" y="1335024"/>
            <a:ext cx="6190500" cy="1179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ts val="990"/>
              <a:buFont typeface="Arial"/>
              <a:buNone/>
            </a:pPr>
            <a:r>
              <a:rPr lang="pt-PT"/>
              <a:t>Die Geschichte der Robotik</a:t>
            </a:r>
            <a:endParaRPr/>
          </a:p>
        </p:txBody>
      </p:sp>
      <p:sp>
        <p:nvSpPr>
          <p:cNvPr id="248" name="Google Shape;248;p28"/>
          <p:cNvSpPr txBox="1"/>
          <p:nvPr>
            <p:ph idx="1" type="body"/>
          </p:nvPr>
        </p:nvSpPr>
        <p:spPr>
          <a:xfrm>
            <a:off x="850392" y="2825496"/>
            <a:ext cx="6190500" cy="3346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000"/>
              <a:buNone/>
            </a:pPr>
            <a:r>
              <a:rPr b="1" lang="pt-PT" sz="1800">
                <a:latin typeface="Arial"/>
                <a:ea typeface="Arial"/>
                <a:cs typeface="Arial"/>
                <a:sym typeface="Arial"/>
              </a:rPr>
              <a:t>Der erste Industrieroboter: UNIMATE</a:t>
            </a:r>
            <a:endParaRPr b="1" sz="1800">
              <a:latin typeface="Arial"/>
              <a:ea typeface="Arial"/>
              <a:cs typeface="Arial"/>
              <a:sym typeface="Arial"/>
            </a:endParaRPr>
          </a:p>
          <a:p>
            <a:pPr indent="0" lvl="0" marL="0" rtl="0" algn="l">
              <a:lnSpc>
                <a:spcPct val="100000"/>
              </a:lnSpc>
              <a:spcBef>
                <a:spcPts val="0"/>
              </a:spcBef>
              <a:spcAft>
                <a:spcPts val="0"/>
              </a:spcAft>
              <a:buSzPts val="2000"/>
              <a:buNone/>
            </a:pPr>
            <a:r>
              <a:rPr lang="pt-PT" sz="1800">
                <a:latin typeface="Arial"/>
                <a:ea typeface="Arial"/>
                <a:cs typeface="Arial"/>
                <a:sym typeface="Arial"/>
              </a:rPr>
              <a:t>1954: Der erste programmierbare Roboter wird von George Devol entworfen, der den Begriff Universal Automation prägt. Später verkürzt er ihn zu Unimation, was zum Namen des ersten Roboterunternehmens wird (1962)</a:t>
            </a:r>
            <a:endParaRPr sz="1800">
              <a:latin typeface="Arial"/>
              <a:ea typeface="Arial"/>
              <a:cs typeface="Arial"/>
              <a:sym typeface="Arial"/>
            </a:endParaRPr>
          </a:p>
          <a:p>
            <a:pPr indent="0" lvl="0" marL="0" rtl="0" algn="l">
              <a:lnSpc>
                <a:spcPct val="100000"/>
              </a:lnSpc>
              <a:spcBef>
                <a:spcPts val="0"/>
              </a:spcBef>
              <a:spcAft>
                <a:spcPts val="0"/>
              </a:spcAft>
              <a:buSzPts val="2000"/>
              <a:buNone/>
            </a:pPr>
            <a:r>
              <a:rPr lang="pt-PT" sz="1800">
                <a:latin typeface="Arial"/>
                <a:ea typeface="Arial"/>
                <a:cs typeface="Arial"/>
                <a:sym typeface="Arial"/>
              </a:rPr>
              <a:t>UNIMATE automatisierte ursprünglich die Herstellung von TV-Bildröhren</a:t>
            </a:r>
            <a:endParaRPr sz="1800">
              <a:latin typeface="Arial"/>
              <a:ea typeface="Arial"/>
              <a:cs typeface="Arial"/>
              <a:sym typeface="Arial"/>
            </a:endParaRPr>
          </a:p>
        </p:txBody>
      </p:sp>
      <p:sp>
        <p:nvSpPr>
          <p:cNvPr id="249" name="Google Shape;249;p28"/>
          <p:cNvSpPr txBox="1"/>
          <p:nvPr>
            <p:ph idx="11" type="ftr"/>
          </p:nvPr>
        </p:nvSpPr>
        <p:spPr>
          <a:xfrm>
            <a:off x="7964424" y="621792"/>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PT"/>
              <a:t>ROBOTIK</a:t>
            </a:r>
            <a:endParaRPr/>
          </a:p>
        </p:txBody>
      </p:sp>
      <p:sp>
        <p:nvSpPr>
          <p:cNvPr id="250" name="Google Shape;250;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PT"/>
              <a:t>‹#›</a:t>
            </a:fld>
            <a:endParaRPr/>
          </a:p>
        </p:txBody>
      </p:sp>
      <p:pic>
        <p:nvPicPr>
          <p:cNvPr id="251" name="Google Shape;251;p28"/>
          <p:cNvPicPr preferRelativeResize="0"/>
          <p:nvPr/>
        </p:nvPicPr>
        <p:blipFill rotWithShape="1">
          <a:blip r:embed="rId3">
            <a:alphaModFix/>
          </a:blip>
          <a:srcRect b="0" l="0" r="0" t="0"/>
          <a:stretch/>
        </p:blipFill>
        <p:spPr>
          <a:xfrm>
            <a:off x="7437675" y="2082563"/>
            <a:ext cx="3431575" cy="36370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29"/>
          <p:cNvPicPr preferRelativeResize="0"/>
          <p:nvPr/>
        </p:nvPicPr>
        <p:blipFill rotWithShape="1">
          <a:blip r:embed="rId3">
            <a:alphaModFix/>
          </a:blip>
          <a:srcRect b="0" l="0" r="0" t="0"/>
          <a:stretch/>
        </p:blipFill>
        <p:spPr>
          <a:xfrm>
            <a:off x="7040891" y="1704713"/>
            <a:ext cx="4057650" cy="3933825"/>
          </a:xfrm>
          <a:prstGeom prst="rect">
            <a:avLst/>
          </a:prstGeom>
          <a:noFill/>
          <a:ln>
            <a:noFill/>
          </a:ln>
        </p:spPr>
      </p:pic>
      <p:sp>
        <p:nvSpPr>
          <p:cNvPr id="258" name="Google Shape;258;p29"/>
          <p:cNvSpPr txBox="1"/>
          <p:nvPr>
            <p:ph type="title"/>
          </p:nvPr>
        </p:nvSpPr>
        <p:spPr>
          <a:xfrm>
            <a:off x="804672" y="1335024"/>
            <a:ext cx="6190500" cy="1179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ts val="990"/>
              <a:buFont typeface="Arial"/>
              <a:buNone/>
            </a:pPr>
            <a:r>
              <a:rPr lang="pt-PT"/>
              <a:t>Die Geschichte der Robotik</a:t>
            </a:r>
            <a:endParaRPr/>
          </a:p>
        </p:txBody>
      </p:sp>
      <p:sp>
        <p:nvSpPr>
          <p:cNvPr id="259" name="Google Shape;259;p29"/>
          <p:cNvSpPr txBox="1"/>
          <p:nvPr>
            <p:ph idx="1" type="body"/>
          </p:nvPr>
        </p:nvSpPr>
        <p:spPr>
          <a:xfrm>
            <a:off x="850392" y="2825496"/>
            <a:ext cx="6190500" cy="3346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000"/>
              <a:buNone/>
            </a:pPr>
            <a:r>
              <a:rPr lang="pt-PT" sz="1800">
                <a:latin typeface="Arial"/>
                <a:ea typeface="Arial"/>
                <a:cs typeface="Arial"/>
                <a:sym typeface="Arial"/>
              </a:rPr>
              <a:t>1978: Der Roboter Puma (Programmable Universal Machine for Assembly) wird von Unimation mit Unterstützung von General Motors entwickelt.</a:t>
            </a:r>
            <a:endParaRPr sz="1800">
              <a:latin typeface="Arial"/>
              <a:ea typeface="Arial"/>
              <a:cs typeface="Arial"/>
              <a:sym typeface="Arial"/>
            </a:endParaRPr>
          </a:p>
        </p:txBody>
      </p:sp>
      <p:sp>
        <p:nvSpPr>
          <p:cNvPr id="260" name="Google Shape;260;p29"/>
          <p:cNvSpPr txBox="1"/>
          <p:nvPr>
            <p:ph idx="11" type="ftr"/>
          </p:nvPr>
        </p:nvSpPr>
        <p:spPr>
          <a:xfrm>
            <a:off x="7964424" y="621792"/>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PT"/>
              <a:t>ROBOTIK</a:t>
            </a:r>
            <a:endParaRPr/>
          </a:p>
        </p:txBody>
      </p:sp>
      <p:sp>
        <p:nvSpPr>
          <p:cNvPr id="261" name="Google Shape;261;p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PT"/>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0"/>
          <p:cNvSpPr txBox="1"/>
          <p:nvPr>
            <p:ph type="title"/>
          </p:nvPr>
        </p:nvSpPr>
        <p:spPr>
          <a:xfrm>
            <a:off x="804672" y="1335024"/>
            <a:ext cx="6190500" cy="1179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ts val="990"/>
              <a:buFont typeface="Arial"/>
              <a:buNone/>
            </a:pPr>
            <a:r>
              <a:rPr lang="pt-PT"/>
              <a:t>Die Geschichte der Robotik</a:t>
            </a:r>
            <a:endParaRPr/>
          </a:p>
        </p:txBody>
      </p:sp>
      <p:sp>
        <p:nvSpPr>
          <p:cNvPr id="268" name="Google Shape;268;p30"/>
          <p:cNvSpPr txBox="1"/>
          <p:nvPr>
            <p:ph idx="1" type="body"/>
          </p:nvPr>
        </p:nvSpPr>
        <p:spPr>
          <a:xfrm>
            <a:off x="850392" y="2825496"/>
            <a:ext cx="6190500" cy="3346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000"/>
              <a:buNone/>
            </a:pPr>
            <a:r>
              <a:rPr lang="pt-PT" sz="1800">
                <a:latin typeface="Arial"/>
                <a:ea typeface="Arial"/>
                <a:cs typeface="Arial"/>
                <a:sym typeface="Arial"/>
              </a:rPr>
              <a:t>1980s: Die Roboterindustrie tritt in eine Phase des schnellen Wachstums ein. Viele Hochschulen führen Programme und Kurse im Bereich Robotik ein. Robotikkurse sind auf die Fachbereiche Maschinenbau, Elektrotechnik und Informatik verteilt.</a:t>
            </a:r>
            <a:br>
              <a:rPr lang="pt-PT" sz="1800">
                <a:latin typeface="Arial"/>
                <a:ea typeface="Arial"/>
                <a:cs typeface="Arial"/>
                <a:sym typeface="Arial"/>
              </a:rPr>
            </a:br>
            <a:r>
              <a:rPr lang="pt-PT" sz="1800">
                <a:latin typeface="Arial"/>
                <a:ea typeface="Arial"/>
                <a:cs typeface="Arial"/>
                <a:sym typeface="Arial"/>
              </a:rPr>
              <a:t>1995 bis heute: Neue Anwendungen in der Kleinrobotik und mobile Roboter sorgen für ein zweites Wachstum von Start-up-Unternehmen und Forschung</a:t>
            </a:r>
            <a:endParaRPr sz="1800">
              <a:latin typeface="Arial"/>
              <a:ea typeface="Arial"/>
              <a:cs typeface="Arial"/>
              <a:sym typeface="Arial"/>
            </a:endParaRPr>
          </a:p>
          <a:p>
            <a:pPr indent="0" lvl="0" marL="0" rtl="0" algn="l">
              <a:lnSpc>
                <a:spcPct val="100000"/>
              </a:lnSpc>
              <a:spcBef>
                <a:spcPts val="0"/>
              </a:spcBef>
              <a:spcAft>
                <a:spcPts val="0"/>
              </a:spcAft>
              <a:buSzPts val="2000"/>
              <a:buNone/>
            </a:pPr>
            <a:r>
              <a:rPr lang="pt-PT" sz="1800">
                <a:latin typeface="Arial"/>
                <a:ea typeface="Arial"/>
                <a:cs typeface="Arial"/>
                <a:sym typeface="Arial"/>
              </a:rPr>
              <a:t>2003: Die Mars Exploration Rover der NASA starten zum Mars, um Antworten auf die Geschichte des Wassers auf dem Mars zu finden</a:t>
            </a:r>
            <a:endParaRPr sz="1800">
              <a:latin typeface="Arial"/>
              <a:ea typeface="Arial"/>
              <a:cs typeface="Arial"/>
              <a:sym typeface="Arial"/>
            </a:endParaRPr>
          </a:p>
        </p:txBody>
      </p:sp>
      <p:sp>
        <p:nvSpPr>
          <p:cNvPr id="269" name="Google Shape;269;p30"/>
          <p:cNvSpPr txBox="1"/>
          <p:nvPr>
            <p:ph idx="11" type="ftr"/>
          </p:nvPr>
        </p:nvSpPr>
        <p:spPr>
          <a:xfrm>
            <a:off x="7964424" y="621792"/>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PT"/>
              <a:t>ROBOTIK</a:t>
            </a:r>
            <a:endParaRPr/>
          </a:p>
        </p:txBody>
      </p:sp>
      <p:sp>
        <p:nvSpPr>
          <p:cNvPr id="270" name="Google Shape;270;p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PT"/>
              <a:t>‹#›</a:t>
            </a:fld>
            <a:endParaRPr/>
          </a:p>
        </p:txBody>
      </p:sp>
      <p:pic>
        <p:nvPicPr>
          <p:cNvPr id="271" name="Google Shape;271;p30"/>
          <p:cNvPicPr preferRelativeResize="0"/>
          <p:nvPr/>
        </p:nvPicPr>
        <p:blipFill rotWithShape="1">
          <a:blip r:embed="rId3">
            <a:alphaModFix/>
          </a:blip>
          <a:srcRect b="0" l="0" r="0" t="0"/>
          <a:stretch/>
        </p:blipFill>
        <p:spPr>
          <a:xfrm>
            <a:off x="7533462" y="2514625"/>
            <a:ext cx="3386300" cy="3207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1"/>
          <p:cNvSpPr txBox="1"/>
          <p:nvPr>
            <p:ph type="ctrTitle"/>
          </p:nvPr>
        </p:nvSpPr>
        <p:spPr>
          <a:xfrm>
            <a:off x="1524000" y="1463040"/>
            <a:ext cx="9144000" cy="234086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Open Sans"/>
              <a:buNone/>
            </a:pPr>
            <a:r>
              <a:rPr b="1" lang="pt-PT" cap="none">
                <a:solidFill>
                  <a:schemeClr val="lt1"/>
                </a:solidFill>
                <a:latin typeface="Open Sans"/>
                <a:ea typeface="Open Sans"/>
                <a:cs typeface="Open Sans"/>
                <a:sym typeface="Open Sans"/>
              </a:rPr>
              <a:t>ROBOTIK</a:t>
            </a:r>
            <a:endParaRPr/>
          </a:p>
        </p:txBody>
      </p:sp>
      <p:sp>
        <p:nvSpPr>
          <p:cNvPr id="278" name="Google Shape;278;p31"/>
          <p:cNvSpPr txBox="1"/>
          <p:nvPr>
            <p:ph idx="1" type="subTitle"/>
          </p:nvPr>
        </p:nvSpPr>
        <p:spPr>
          <a:xfrm>
            <a:off x="1527048" y="3858768"/>
            <a:ext cx="9144000" cy="132588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Clr>
                <a:schemeClr val="lt1"/>
              </a:buClr>
              <a:buSzPts val="1800"/>
              <a:buNone/>
            </a:pPr>
            <a:r>
              <a:rPr lang="pt-PT" sz="2000">
                <a:solidFill>
                  <a:schemeClr val="lt1"/>
                </a:solidFill>
              </a:rPr>
              <a:t>Robotik in der Zukunft</a:t>
            </a:r>
            <a:endParaRPr/>
          </a:p>
          <a:p>
            <a:pPr indent="0" lvl="0" marL="0" rtl="0" algn="ctr">
              <a:lnSpc>
                <a:spcPct val="90000"/>
              </a:lnSpc>
              <a:spcBef>
                <a:spcPts val="1000"/>
              </a:spcBef>
              <a:spcAft>
                <a:spcPts val="0"/>
              </a:spcAft>
              <a:buClr>
                <a:schemeClr val="lt1"/>
              </a:buClr>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32"/>
          <p:cNvPicPr preferRelativeResize="0"/>
          <p:nvPr/>
        </p:nvPicPr>
        <p:blipFill rotWithShape="1">
          <a:blip r:embed="rId3">
            <a:alphaModFix/>
          </a:blip>
          <a:srcRect b="0" l="0" r="0" t="0"/>
          <a:stretch/>
        </p:blipFill>
        <p:spPr>
          <a:xfrm>
            <a:off x="2063777" y="435950"/>
            <a:ext cx="3018143" cy="435954"/>
          </a:xfrm>
          <a:prstGeom prst="rect">
            <a:avLst/>
          </a:prstGeom>
          <a:noFill/>
          <a:ln>
            <a:noFill/>
          </a:ln>
        </p:spPr>
      </p:pic>
      <p:pic>
        <p:nvPicPr>
          <p:cNvPr id="284" name="Google Shape;284;p32"/>
          <p:cNvPicPr preferRelativeResize="0"/>
          <p:nvPr/>
        </p:nvPicPr>
        <p:blipFill rotWithShape="1">
          <a:blip r:embed="rId4">
            <a:alphaModFix/>
          </a:blip>
          <a:srcRect b="0" l="0" r="0" t="0"/>
          <a:stretch/>
        </p:blipFill>
        <p:spPr>
          <a:xfrm>
            <a:off x="0" y="0"/>
            <a:ext cx="3800050" cy="3769532"/>
          </a:xfrm>
          <a:prstGeom prst="rect">
            <a:avLst/>
          </a:prstGeom>
          <a:noFill/>
          <a:ln>
            <a:noFill/>
          </a:ln>
        </p:spPr>
      </p:pic>
      <p:pic>
        <p:nvPicPr>
          <p:cNvPr id="285" name="Google Shape;285;p32"/>
          <p:cNvPicPr preferRelativeResize="0"/>
          <p:nvPr/>
        </p:nvPicPr>
        <p:blipFill rotWithShape="1">
          <a:blip r:embed="rId5">
            <a:alphaModFix/>
          </a:blip>
          <a:srcRect b="0" l="0" r="0" t="0"/>
          <a:stretch/>
        </p:blipFill>
        <p:spPr>
          <a:xfrm>
            <a:off x="3552276" y="0"/>
            <a:ext cx="4275382" cy="3769525"/>
          </a:xfrm>
          <a:prstGeom prst="rect">
            <a:avLst/>
          </a:prstGeom>
          <a:noFill/>
          <a:ln>
            <a:noFill/>
          </a:ln>
        </p:spPr>
      </p:pic>
      <p:pic>
        <p:nvPicPr>
          <p:cNvPr id="286" name="Google Shape;286;p32"/>
          <p:cNvPicPr preferRelativeResize="0"/>
          <p:nvPr/>
        </p:nvPicPr>
        <p:blipFill rotWithShape="1">
          <a:blip r:embed="rId6">
            <a:alphaModFix/>
          </a:blip>
          <a:srcRect b="0" l="0" r="0" t="0"/>
          <a:stretch/>
        </p:blipFill>
        <p:spPr>
          <a:xfrm>
            <a:off x="2591091" y="3826487"/>
            <a:ext cx="1621631" cy="468753"/>
          </a:xfrm>
          <a:prstGeom prst="rect">
            <a:avLst/>
          </a:prstGeom>
          <a:noFill/>
          <a:ln>
            <a:noFill/>
          </a:ln>
        </p:spPr>
      </p:pic>
      <p:pic>
        <p:nvPicPr>
          <p:cNvPr id="287" name="Google Shape;287;p32"/>
          <p:cNvPicPr preferRelativeResize="0"/>
          <p:nvPr/>
        </p:nvPicPr>
        <p:blipFill rotWithShape="1">
          <a:blip r:embed="rId7">
            <a:alphaModFix/>
          </a:blip>
          <a:srcRect b="0" l="0" r="0" t="0"/>
          <a:stretch/>
        </p:blipFill>
        <p:spPr>
          <a:xfrm>
            <a:off x="4212725" y="3714557"/>
            <a:ext cx="3614925" cy="3204718"/>
          </a:xfrm>
          <a:prstGeom prst="rect">
            <a:avLst/>
          </a:prstGeom>
          <a:noFill/>
          <a:ln>
            <a:noFill/>
          </a:ln>
        </p:spPr>
      </p:pic>
      <p:pic>
        <p:nvPicPr>
          <p:cNvPr id="288" name="Google Shape;288;p32"/>
          <p:cNvPicPr preferRelativeResize="0"/>
          <p:nvPr/>
        </p:nvPicPr>
        <p:blipFill rotWithShape="1">
          <a:blip r:embed="rId8">
            <a:alphaModFix/>
          </a:blip>
          <a:srcRect b="0" l="0" r="0" t="0"/>
          <a:stretch/>
        </p:blipFill>
        <p:spPr>
          <a:xfrm>
            <a:off x="1044521" y="6541986"/>
            <a:ext cx="1990725" cy="314325"/>
          </a:xfrm>
          <a:prstGeom prst="rect">
            <a:avLst/>
          </a:prstGeom>
          <a:noFill/>
          <a:ln>
            <a:noFill/>
          </a:ln>
        </p:spPr>
      </p:pic>
      <p:pic>
        <p:nvPicPr>
          <p:cNvPr id="289" name="Google Shape;289;p32"/>
          <p:cNvPicPr preferRelativeResize="0"/>
          <p:nvPr/>
        </p:nvPicPr>
        <p:blipFill rotWithShape="1">
          <a:blip r:embed="rId9">
            <a:alphaModFix/>
          </a:blip>
          <a:srcRect b="0" l="0" r="0" t="0"/>
          <a:stretch/>
        </p:blipFill>
        <p:spPr>
          <a:xfrm>
            <a:off x="-612375" y="3714551"/>
            <a:ext cx="5173774" cy="3204725"/>
          </a:xfrm>
          <a:prstGeom prst="rect">
            <a:avLst/>
          </a:prstGeom>
          <a:noFill/>
          <a:ln>
            <a:noFill/>
          </a:ln>
        </p:spPr>
      </p:pic>
      <p:pic>
        <p:nvPicPr>
          <p:cNvPr id="290" name="Google Shape;290;p32"/>
          <p:cNvPicPr preferRelativeResize="0"/>
          <p:nvPr/>
        </p:nvPicPr>
        <p:blipFill rotWithShape="1">
          <a:blip r:embed="rId10">
            <a:alphaModFix/>
          </a:blip>
          <a:srcRect b="0" l="0" r="0" t="0"/>
          <a:stretch/>
        </p:blipFill>
        <p:spPr>
          <a:xfrm>
            <a:off x="8595077" y="657367"/>
            <a:ext cx="2065564" cy="438150"/>
          </a:xfrm>
          <a:prstGeom prst="rect">
            <a:avLst/>
          </a:prstGeom>
          <a:noFill/>
          <a:ln>
            <a:noFill/>
          </a:ln>
        </p:spPr>
      </p:pic>
      <p:pic>
        <p:nvPicPr>
          <p:cNvPr id="291" name="Google Shape;291;p32"/>
          <p:cNvPicPr preferRelativeResize="0"/>
          <p:nvPr/>
        </p:nvPicPr>
        <p:blipFill rotWithShape="1">
          <a:blip r:embed="rId11">
            <a:alphaModFix/>
          </a:blip>
          <a:srcRect b="0" l="0" r="0" t="0"/>
          <a:stretch/>
        </p:blipFill>
        <p:spPr>
          <a:xfrm>
            <a:off x="7656990" y="-89148"/>
            <a:ext cx="4525500" cy="70026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txBox="1"/>
          <p:nvPr>
            <p:ph type="ctrTitle"/>
          </p:nvPr>
        </p:nvSpPr>
        <p:spPr>
          <a:xfrm>
            <a:off x="1524000" y="1463040"/>
            <a:ext cx="9144000" cy="234086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Open Sans"/>
              <a:buNone/>
            </a:pPr>
            <a:r>
              <a:rPr b="1" lang="pt-PT" cap="none">
                <a:solidFill>
                  <a:schemeClr val="lt1"/>
                </a:solidFill>
                <a:latin typeface="Open Sans"/>
                <a:ea typeface="Open Sans"/>
                <a:cs typeface="Open Sans"/>
                <a:sym typeface="Open Sans"/>
              </a:rPr>
              <a:t>ROBOTIK</a:t>
            </a:r>
            <a:endParaRPr/>
          </a:p>
        </p:txBody>
      </p:sp>
      <p:sp>
        <p:nvSpPr>
          <p:cNvPr id="298" name="Google Shape;298;p33"/>
          <p:cNvSpPr txBox="1"/>
          <p:nvPr>
            <p:ph idx="1" type="subTitle"/>
          </p:nvPr>
        </p:nvSpPr>
        <p:spPr>
          <a:xfrm>
            <a:off x="1527048" y="3858768"/>
            <a:ext cx="9144000" cy="132588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Clr>
                <a:schemeClr val="lt1"/>
              </a:buClr>
              <a:buSzPts val="1800"/>
              <a:buNone/>
            </a:pPr>
            <a:r>
              <a:rPr lang="pt-PT" sz="2000">
                <a:solidFill>
                  <a:schemeClr val="lt1"/>
                </a:solidFill>
              </a:rPr>
              <a:t>Die Bedeutung der Robotik für die Bildung</a:t>
            </a:r>
            <a:endParaRPr/>
          </a:p>
          <a:p>
            <a:pPr indent="0" lvl="0" marL="0" rtl="0" algn="ctr">
              <a:lnSpc>
                <a:spcPct val="90000"/>
              </a:lnSpc>
              <a:spcBef>
                <a:spcPts val="1000"/>
              </a:spcBef>
              <a:spcAft>
                <a:spcPts val="0"/>
              </a:spcAft>
              <a:buClr>
                <a:schemeClr val="lt1"/>
              </a:buClr>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4"/>
          <p:cNvSpPr txBox="1"/>
          <p:nvPr>
            <p:ph type="title"/>
          </p:nvPr>
        </p:nvSpPr>
        <p:spPr>
          <a:xfrm>
            <a:off x="804675" y="1335025"/>
            <a:ext cx="6873900" cy="1179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ts val="990"/>
              <a:buFont typeface="Arial"/>
              <a:buNone/>
            </a:pPr>
            <a:r>
              <a:rPr lang="pt-PT"/>
              <a:t>Die Bedeutung der Robotik in der Bildung</a:t>
            </a:r>
            <a:endParaRPr/>
          </a:p>
        </p:txBody>
      </p:sp>
      <p:sp>
        <p:nvSpPr>
          <p:cNvPr id="305" name="Google Shape;305;p34"/>
          <p:cNvSpPr txBox="1"/>
          <p:nvPr>
            <p:ph idx="1" type="body"/>
          </p:nvPr>
        </p:nvSpPr>
        <p:spPr>
          <a:xfrm>
            <a:off x="850392" y="2825496"/>
            <a:ext cx="6190500" cy="33468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SzPts val="2000"/>
              <a:buNone/>
            </a:pPr>
            <a:r>
              <a:rPr lang="pt-PT" sz="1800">
                <a:latin typeface="Arial"/>
                <a:ea typeface="Arial"/>
                <a:cs typeface="Arial"/>
                <a:sym typeface="Arial"/>
              </a:rPr>
              <a:t>Roboter können Schüler/innen bei bestimmten Anforderungen unterstützen und so einen Teil des Drucks von den Lehrkräften nehmen und den Schüler/innen ermöglichen, ihre eigenen persönlichen Lernerfahrungen zu entwickeln.</a:t>
            </a:r>
            <a:endParaRPr sz="18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latin typeface="Arial"/>
              <a:ea typeface="Arial"/>
              <a:cs typeface="Arial"/>
              <a:sym typeface="Arial"/>
            </a:endParaRPr>
          </a:p>
          <a:p>
            <a:pPr indent="0" lvl="0" marL="0" rtl="0" algn="l">
              <a:lnSpc>
                <a:spcPct val="100000"/>
              </a:lnSpc>
              <a:spcBef>
                <a:spcPts val="0"/>
              </a:spcBef>
              <a:spcAft>
                <a:spcPts val="0"/>
              </a:spcAft>
              <a:buSzPts val="2000"/>
              <a:buNone/>
            </a:pPr>
            <a:r>
              <a:rPr lang="pt-PT" sz="1800">
                <a:latin typeface="Arial"/>
                <a:ea typeface="Arial"/>
                <a:cs typeface="Arial"/>
                <a:sym typeface="Arial"/>
              </a:rPr>
              <a:t>Roboter können so programmiert werden, dass sie mit einzelnen Schülern arbeiten, die zusätzliche Hilfe benötigen, und die Arbeit an sie anpassen.</a:t>
            </a:r>
            <a:endParaRPr sz="18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latin typeface="Arial"/>
              <a:ea typeface="Arial"/>
              <a:cs typeface="Arial"/>
              <a:sym typeface="Arial"/>
            </a:endParaRPr>
          </a:p>
          <a:p>
            <a:pPr indent="0" lvl="0" marL="0" rtl="0" algn="l">
              <a:lnSpc>
                <a:spcPct val="100000"/>
              </a:lnSpc>
              <a:spcBef>
                <a:spcPts val="0"/>
              </a:spcBef>
              <a:spcAft>
                <a:spcPts val="0"/>
              </a:spcAft>
              <a:buClr>
                <a:schemeClr val="dk1"/>
              </a:buClr>
              <a:buSzPts val="2000"/>
              <a:buFont typeface="Arial"/>
              <a:buNone/>
            </a:pPr>
            <a:r>
              <a:rPr lang="pt-PT">
                <a:latin typeface="Arial"/>
                <a:ea typeface="Arial"/>
                <a:cs typeface="Arial"/>
                <a:sym typeface="Arial"/>
              </a:rPr>
              <a:t>Beispiele für Disziplinen, in denen Robotik angewendet werden kann: Mathematik, Physik, Biologie, Maschinenbau, Elektrotechnik, Computertechnik, Informatik</a:t>
            </a:r>
            <a:endParaRPr sz="1800">
              <a:latin typeface="Arial"/>
              <a:ea typeface="Arial"/>
              <a:cs typeface="Arial"/>
              <a:sym typeface="Arial"/>
            </a:endParaRPr>
          </a:p>
        </p:txBody>
      </p:sp>
      <p:sp>
        <p:nvSpPr>
          <p:cNvPr id="306" name="Google Shape;306;p34"/>
          <p:cNvSpPr txBox="1"/>
          <p:nvPr>
            <p:ph idx="11" type="ftr"/>
          </p:nvPr>
        </p:nvSpPr>
        <p:spPr>
          <a:xfrm>
            <a:off x="7964424" y="621792"/>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PT"/>
              <a:t>ROBOTIK</a:t>
            </a:r>
            <a:endParaRPr/>
          </a:p>
        </p:txBody>
      </p:sp>
      <p:sp>
        <p:nvSpPr>
          <p:cNvPr id="307" name="Google Shape;307;p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PT"/>
              <a:t>‹#›</a:t>
            </a:fld>
            <a:endParaRPr/>
          </a:p>
        </p:txBody>
      </p:sp>
      <p:pic>
        <p:nvPicPr>
          <p:cNvPr id="308" name="Google Shape;308;p34"/>
          <p:cNvPicPr preferRelativeResize="0"/>
          <p:nvPr/>
        </p:nvPicPr>
        <p:blipFill rotWithShape="1">
          <a:blip r:embed="rId3">
            <a:alphaModFix/>
          </a:blip>
          <a:srcRect b="0" l="0" r="0" t="36868"/>
          <a:stretch/>
        </p:blipFill>
        <p:spPr>
          <a:xfrm>
            <a:off x="7815112" y="2209800"/>
            <a:ext cx="3386299" cy="3207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100000">
              <a:srgbClr val="E93491"/>
            </a:gs>
          </a:gsLst>
          <a:lin ang="8100000" scaled="0"/>
        </a:gradFill>
      </p:bgPr>
    </p:bg>
    <p:spTree>
      <p:nvGrpSpPr>
        <p:cNvPr id="147" name="Shape 147"/>
        <p:cNvGrpSpPr/>
        <p:nvPr/>
      </p:nvGrpSpPr>
      <p:grpSpPr>
        <a:xfrm>
          <a:off x="0" y="0"/>
          <a:ext cx="0" cy="0"/>
          <a:chOff x="0" y="0"/>
          <a:chExt cx="0" cy="0"/>
        </a:xfrm>
      </p:grpSpPr>
      <p:sp>
        <p:nvSpPr>
          <p:cNvPr id="148" name="Google Shape;148;p17"/>
          <p:cNvSpPr txBox="1"/>
          <p:nvPr>
            <p:ph type="title"/>
          </p:nvPr>
        </p:nvSpPr>
        <p:spPr>
          <a:xfrm>
            <a:off x="5202936" y="585216"/>
            <a:ext cx="5833872" cy="2276856"/>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lt1"/>
              </a:buClr>
              <a:buSzPts val="6000"/>
              <a:buFont typeface="Open Sans"/>
              <a:buNone/>
            </a:pPr>
            <a:r>
              <a:rPr b="1" lang="pt-PT" cap="none">
                <a:solidFill>
                  <a:schemeClr val="lt1"/>
                </a:solidFill>
                <a:latin typeface="Open Sans"/>
                <a:ea typeface="Open Sans"/>
                <a:cs typeface="Open Sans"/>
                <a:sym typeface="Open Sans"/>
              </a:rPr>
              <a:t>THEMEN</a:t>
            </a:r>
            <a:endParaRPr/>
          </a:p>
        </p:txBody>
      </p:sp>
      <p:sp>
        <p:nvSpPr>
          <p:cNvPr id="149" name="Google Shape;149;p17"/>
          <p:cNvSpPr txBox="1"/>
          <p:nvPr>
            <p:ph idx="1" type="body"/>
          </p:nvPr>
        </p:nvSpPr>
        <p:spPr>
          <a:xfrm>
            <a:off x="5202936" y="3127248"/>
            <a:ext cx="5833872" cy="3118104"/>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None/>
            </a:pPr>
            <a:r>
              <a:rPr lang="pt-PT"/>
              <a:t>Was ist Robotik?</a:t>
            </a:r>
            <a:endParaRPr/>
          </a:p>
          <a:p>
            <a:pPr indent="0" lvl="0" marL="0" rtl="0" algn="r">
              <a:lnSpc>
                <a:spcPct val="90000"/>
              </a:lnSpc>
              <a:spcBef>
                <a:spcPts val="0"/>
              </a:spcBef>
              <a:spcAft>
                <a:spcPts val="0"/>
              </a:spcAft>
              <a:buClr>
                <a:schemeClr val="lt1"/>
              </a:buClr>
              <a:buSzPts val="1800"/>
              <a:buNone/>
            </a:pPr>
            <a:r>
              <a:rPr lang="pt-PT"/>
              <a:t>Warum ist Robotik wichtig?</a:t>
            </a:r>
            <a:br>
              <a:rPr lang="pt-PT"/>
            </a:br>
            <a:r>
              <a:rPr lang="pt-PT"/>
              <a:t>Roboter-Jobs</a:t>
            </a:r>
            <a:br>
              <a:rPr lang="pt-PT"/>
            </a:br>
            <a:r>
              <a:rPr lang="pt-PT"/>
              <a:t>Gesetze der Robotik</a:t>
            </a:r>
            <a:br>
              <a:rPr lang="pt-PT"/>
            </a:br>
            <a:r>
              <a:rPr lang="pt-PT"/>
              <a:t>Geschichte der Robotik</a:t>
            </a:r>
            <a:br>
              <a:rPr lang="pt-PT"/>
            </a:br>
            <a:r>
              <a:rPr lang="pt-PT" sz="1800">
                <a:solidFill>
                  <a:schemeClr val="lt1"/>
                </a:solidFill>
              </a:rPr>
              <a:t>Robotik in der Zukunft</a:t>
            </a:r>
            <a:br>
              <a:rPr lang="pt-PT"/>
            </a:br>
            <a:r>
              <a:rPr lang="pt-PT"/>
              <a:t>Bedeutung </a:t>
            </a:r>
            <a:r>
              <a:rPr lang="pt-PT" sz="1800">
                <a:solidFill>
                  <a:schemeClr val="lt1"/>
                </a:solidFill>
              </a:rPr>
              <a:t>der Robotik in der Bildung</a:t>
            </a:r>
            <a:br>
              <a:rPr lang="pt-PT"/>
            </a:br>
            <a:r>
              <a:rPr lang="pt-PT"/>
              <a:t>Beispiele</a:t>
            </a:r>
            <a:endParaRPr/>
          </a:p>
        </p:txBody>
      </p:sp>
      <p:sp>
        <p:nvSpPr>
          <p:cNvPr id="150" name="Google Shape;150;p17"/>
          <p:cNvSpPr txBox="1"/>
          <p:nvPr>
            <p:ph idx="12" type="sldNum"/>
          </p:nvPr>
        </p:nvSpPr>
        <p:spPr>
          <a:xfrm>
            <a:off x="8610600" y="201168"/>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PT"/>
              <a:t>‹#›</a:t>
            </a:fld>
            <a:endParaRPr/>
          </a:p>
        </p:txBody>
      </p:sp>
      <p:pic>
        <p:nvPicPr>
          <p:cNvPr id="151" name="Google Shape;151;p17"/>
          <p:cNvPicPr preferRelativeResize="0"/>
          <p:nvPr/>
        </p:nvPicPr>
        <p:blipFill rotWithShape="1">
          <a:blip r:embed="rId3">
            <a:alphaModFix/>
          </a:blip>
          <a:srcRect b="0" l="0" r="0" t="0"/>
          <a:stretch/>
        </p:blipFill>
        <p:spPr>
          <a:xfrm>
            <a:off x="1650003" y="2958997"/>
            <a:ext cx="3893174" cy="27288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5"/>
          <p:cNvSpPr txBox="1"/>
          <p:nvPr>
            <p:ph type="ctrTitle"/>
          </p:nvPr>
        </p:nvSpPr>
        <p:spPr>
          <a:xfrm>
            <a:off x="1524000" y="1463040"/>
            <a:ext cx="9144000" cy="234086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Open Sans"/>
              <a:buNone/>
            </a:pPr>
            <a:r>
              <a:rPr b="1" lang="pt-PT" cap="none">
                <a:solidFill>
                  <a:schemeClr val="lt1"/>
                </a:solidFill>
                <a:latin typeface="Open Sans"/>
                <a:ea typeface="Open Sans"/>
                <a:cs typeface="Open Sans"/>
                <a:sym typeface="Open Sans"/>
              </a:rPr>
              <a:t>ROBOTIK</a:t>
            </a:r>
            <a:endParaRPr/>
          </a:p>
        </p:txBody>
      </p:sp>
      <p:sp>
        <p:nvSpPr>
          <p:cNvPr id="315" name="Google Shape;315;p35"/>
          <p:cNvSpPr txBox="1"/>
          <p:nvPr>
            <p:ph idx="1" type="subTitle"/>
          </p:nvPr>
        </p:nvSpPr>
        <p:spPr>
          <a:xfrm>
            <a:off x="1527048" y="3858768"/>
            <a:ext cx="9144000" cy="132588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Clr>
                <a:schemeClr val="lt1"/>
              </a:buClr>
              <a:buSzPts val="1800"/>
              <a:buNone/>
            </a:pPr>
            <a:r>
              <a:rPr lang="pt-PT" sz="2000">
                <a:solidFill>
                  <a:schemeClr val="lt1"/>
                </a:solidFill>
              </a:rPr>
              <a:t>Beispiele für den Einsatz von Lego-Robotern in der Bildung</a:t>
            </a:r>
            <a:endParaRPr/>
          </a:p>
          <a:p>
            <a:pPr indent="0" lvl="0" marL="0" rtl="0" algn="ctr">
              <a:lnSpc>
                <a:spcPct val="90000"/>
              </a:lnSpc>
              <a:spcBef>
                <a:spcPts val="1000"/>
              </a:spcBef>
              <a:spcAft>
                <a:spcPts val="0"/>
              </a:spcAft>
              <a:buClr>
                <a:schemeClr val="lt1"/>
              </a:buClr>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Clr>
                <a:schemeClr val="lt1"/>
              </a:buClr>
              <a:buSzPts val="1800"/>
              <a:buNone/>
            </a:pPr>
            <a:r>
              <a:rPr lang="pt-PT" sz="2800">
                <a:solidFill>
                  <a:schemeClr val="dk1"/>
                </a:solidFill>
                <a:latin typeface="Arial"/>
                <a:ea typeface="Arial"/>
                <a:cs typeface="Arial"/>
                <a:sym typeface="Arial"/>
              </a:rPr>
              <a:t>Beispiele für den Einsatz des </a:t>
            </a:r>
            <a:r>
              <a:rPr lang="pt-PT" sz="2800">
                <a:solidFill>
                  <a:srgbClr val="212121"/>
                </a:solidFill>
                <a:latin typeface="Arial"/>
                <a:ea typeface="Arial"/>
                <a:cs typeface="Arial"/>
                <a:sym typeface="Arial"/>
              </a:rPr>
              <a:t>LEGO Mindstorm EV3 Roboters </a:t>
            </a:r>
            <a:r>
              <a:rPr lang="pt-PT" sz="2800">
                <a:solidFill>
                  <a:schemeClr val="dk1"/>
                </a:solidFill>
                <a:latin typeface="Arial"/>
                <a:ea typeface="Arial"/>
                <a:cs typeface="Arial"/>
                <a:sym typeface="Arial"/>
              </a:rPr>
              <a:t>im Unterricht</a:t>
            </a:r>
            <a:endParaRPr/>
          </a:p>
        </p:txBody>
      </p:sp>
      <p:sp>
        <p:nvSpPr>
          <p:cNvPr id="322" name="Google Shape;322;p36"/>
          <p:cNvSpPr txBox="1"/>
          <p:nvPr>
            <p:ph idx="1" type="body"/>
          </p:nvPr>
        </p:nvSpPr>
        <p:spPr>
          <a:xfrm>
            <a:off x="675249" y="1384126"/>
            <a:ext cx="10678551" cy="4972224"/>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600"/>
              <a:buNone/>
            </a:pPr>
            <a:r>
              <a:t/>
            </a:r>
            <a:endParaRPr sz="1600"/>
          </a:p>
          <a:p>
            <a:pPr indent="-342900" lvl="0" marL="457200" rtl="0" algn="l">
              <a:lnSpc>
                <a:spcPct val="90000"/>
              </a:lnSpc>
              <a:spcBef>
                <a:spcPts val="1000"/>
              </a:spcBef>
              <a:spcAft>
                <a:spcPts val="0"/>
              </a:spcAft>
              <a:buSzPts val="1800"/>
              <a:buChar char="•"/>
            </a:pPr>
            <a:r>
              <a:rPr lang="pt-PT" sz="1800"/>
              <a:t>Lernen über Grafiken in der Mathematik</a:t>
            </a:r>
            <a:endParaRPr/>
          </a:p>
        </p:txBody>
      </p:sp>
      <p:sp>
        <p:nvSpPr>
          <p:cNvPr id="323" name="Google Shape;32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PT"/>
              <a:t>‹#›</a:t>
            </a:fld>
            <a:endParaRPr/>
          </a:p>
        </p:txBody>
      </p:sp>
      <p:pic>
        <p:nvPicPr>
          <p:cNvPr id="324" name="Google Shape;324;p36"/>
          <p:cNvPicPr preferRelativeResize="0"/>
          <p:nvPr/>
        </p:nvPicPr>
        <p:blipFill rotWithShape="1">
          <a:blip r:embed="rId3">
            <a:alphaModFix/>
          </a:blip>
          <a:srcRect b="0" l="0" r="0" t="0"/>
          <a:stretch/>
        </p:blipFill>
        <p:spPr>
          <a:xfrm>
            <a:off x="935829" y="3490595"/>
            <a:ext cx="1615440" cy="3230879"/>
          </a:xfrm>
          <a:prstGeom prst="rect">
            <a:avLst/>
          </a:prstGeom>
          <a:noFill/>
          <a:ln>
            <a:noFill/>
          </a:ln>
        </p:spPr>
      </p:pic>
      <p:pic>
        <p:nvPicPr>
          <p:cNvPr id="325" name="Google Shape;325;p36"/>
          <p:cNvPicPr preferRelativeResize="0"/>
          <p:nvPr/>
        </p:nvPicPr>
        <p:blipFill rotWithShape="1">
          <a:blip r:embed="rId4">
            <a:alphaModFix/>
          </a:blip>
          <a:srcRect b="0" l="0" r="0" t="0"/>
          <a:stretch/>
        </p:blipFill>
        <p:spPr>
          <a:xfrm>
            <a:off x="2557699" y="2308981"/>
            <a:ext cx="1714538" cy="3429076"/>
          </a:xfrm>
          <a:prstGeom prst="rect">
            <a:avLst/>
          </a:prstGeom>
          <a:noFill/>
          <a:ln>
            <a:noFill/>
          </a:ln>
        </p:spPr>
      </p:pic>
      <p:pic>
        <p:nvPicPr>
          <p:cNvPr id="326" name="Google Shape;326;p36"/>
          <p:cNvPicPr preferRelativeResize="0"/>
          <p:nvPr/>
        </p:nvPicPr>
        <p:blipFill rotWithShape="1">
          <a:blip r:embed="rId5">
            <a:alphaModFix/>
          </a:blip>
          <a:srcRect b="7588" l="12050" r="12017" t="15694"/>
          <a:stretch/>
        </p:blipFill>
        <p:spPr>
          <a:xfrm>
            <a:off x="4278649" y="4090819"/>
            <a:ext cx="3471754" cy="2630661"/>
          </a:xfrm>
          <a:prstGeom prst="rect">
            <a:avLst/>
          </a:prstGeom>
          <a:noFill/>
          <a:ln>
            <a:noFill/>
          </a:ln>
        </p:spPr>
      </p:pic>
      <p:pic>
        <p:nvPicPr>
          <p:cNvPr id="327" name="Google Shape;327;p36"/>
          <p:cNvPicPr preferRelativeResize="0"/>
          <p:nvPr/>
        </p:nvPicPr>
        <p:blipFill rotWithShape="1">
          <a:blip r:embed="rId6">
            <a:alphaModFix/>
          </a:blip>
          <a:srcRect b="0" l="0" r="0" t="0"/>
          <a:stretch/>
        </p:blipFill>
        <p:spPr>
          <a:xfrm>
            <a:off x="6816958" y="2226076"/>
            <a:ext cx="4384433" cy="3288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Clr>
                <a:schemeClr val="lt1"/>
              </a:buClr>
              <a:buSzPts val="1800"/>
              <a:buNone/>
            </a:pPr>
            <a:r>
              <a:rPr lang="pt-PT" sz="2800">
                <a:solidFill>
                  <a:schemeClr val="dk1"/>
                </a:solidFill>
                <a:latin typeface="Arial"/>
                <a:ea typeface="Arial"/>
                <a:cs typeface="Arial"/>
                <a:sym typeface="Arial"/>
              </a:rPr>
              <a:t>Beispiele für den Einsatz des </a:t>
            </a:r>
            <a:r>
              <a:rPr lang="pt-PT" sz="2800">
                <a:solidFill>
                  <a:srgbClr val="212121"/>
                </a:solidFill>
                <a:latin typeface="Arial"/>
                <a:ea typeface="Arial"/>
                <a:cs typeface="Arial"/>
                <a:sym typeface="Arial"/>
              </a:rPr>
              <a:t>LEGO Mindstorm EV3 Roboters </a:t>
            </a:r>
            <a:r>
              <a:rPr lang="pt-PT" sz="2800">
                <a:solidFill>
                  <a:schemeClr val="dk1"/>
                </a:solidFill>
                <a:latin typeface="Arial"/>
                <a:ea typeface="Arial"/>
                <a:cs typeface="Arial"/>
                <a:sym typeface="Arial"/>
              </a:rPr>
              <a:t>im Unterricht</a:t>
            </a:r>
            <a:endParaRPr/>
          </a:p>
        </p:txBody>
      </p:sp>
      <p:sp>
        <p:nvSpPr>
          <p:cNvPr id="334" name="Google Shape;334;p37"/>
          <p:cNvSpPr txBox="1"/>
          <p:nvPr>
            <p:ph idx="1" type="body"/>
          </p:nvPr>
        </p:nvSpPr>
        <p:spPr>
          <a:xfrm>
            <a:off x="675249" y="1384126"/>
            <a:ext cx="10678551" cy="4972224"/>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600"/>
              <a:buNone/>
            </a:pPr>
            <a:r>
              <a:t/>
            </a:r>
            <a:endParaRPr sz="1600"/>
          </a:p>
          <a:p>
            <a:pPr indent="-342900" lvl="0" marL="457200" rtl="0" algn="l">
              <a:lnSpc>
                <a:spcPct val="90000"/>
              </a:lnSpc>
              <a:spcBef>
                <a:spcPts val="1000"/>
              </a:spcBef>
              <a:spcAft>
                <a:spcPts val="0"/>
              </a:spcAft>
              <a:buSzPts val="1800"/>
              <a:buChar char="•"/>
            </a:pPr>
            <a:r>
              <a:rPr lang="pt-PT" sz="1800"/>
              <a:t>Lernen über den Dijkstra-Algorithmus</a:t>
            </a:r>
            <a:endParaRPr/>
          </a:p>
        </p:txBody>
      </p:sp>
      <p:sp>
        <p:nvSpPr>
          <p:cNvPr id="335" name="Google Shape;33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PT"/>
              <a:t>‹#›</a:t>
            </a:fld>
            <a:endParaRPr/>
          </a:p>
        </p:txBody>
      </p:sp>
      <p:pic>
        <p:nvPicPr>
          <p:cNvPr id="336" name="Google Shape;336;p37"/>
          <p:cNvPicPr preferRelativeResize="0"/>
          <p:nvPr/>
        </p:nvPicPr>
        <p:blipFill rotWithShape="1">
          <a:blip r:embed="rId3">
            <a:alphaModFix/>
          </a:blip>
          <a:srcRect b="0" l="0" r="0" t="30974"/>
          <a:stretch/>
        </p:blipFill>
        <p:spPr>
          <a:xfrm>
            <a:off x="838200" y="2260328"/>
            <a:ext cx="4572000" cy="2521588"/>
          </a:xfrm>
          <a:prstGeom prst="rect">
            <a:avLst/>
          </a:prstGeom>
          <a:noFill/>
          <a:ln>
            <a:noFill/>
          </a:ln>
        </p:spPr>
      </p:pic>
      <p:pic>
        <p:nvPicPr>
          <p:cNvPr id="337" name="Google Shape;337;p37"/>
          <p:cNvPicPr preferRelativeResize="0"/>
          <p:nvPr/>
        </p:nvPicPr>
        <p:blipFill rotWithShape="1">
          <a:blip r:embed="rId4">
            <a:alphaModFix/>
          </a:blip>
          <a:srcRect b="20166" l="34268" r="34345" t="20168"/>
          <a:stretch/>
        </p:blipFill>
        <p:spPr>
          <a:xfrm>
            <a:off x="8104166" y="2145246"/>
            <a:ext cx="3826412" cy="4089748"/>
          </a:xfrm>
          <a:prstGeom prst="rect">
            <a:avLst/>
          </a:prstGeom>
          <a:noFill/>
          <a:ln>
            <a:noFill/>
          </a:ln>
        </p:spPr>
      </p:pic>
      <p:pic>
        <p:nvPicPr>
          <p:cNvPr id="338" name="Google Shape;338;p37"/>
          <p:cNvPicPr preferRelativeResize="0"/>
          <p:nvPr/>
        </p:nvPicPr>
        <p:blipFill rotWithShape="1">
          <a:blip r:embed="rId5">
            <a:alphaModFix/>
          </a:blip>
          <a:srcRect b="-16346" l="35393" r="34144" t="16347"/>
          <a:stretch/>
        </p:blipFill>
        <p:spPr>
          <a:xfrm>
            <a:off x="5410200" y="2145246"/>
            <a:ext cx="2693966" cy="49722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8"/>
          <p:cNvSpPr txBox="1"/>
          <p:nvPr>
            <p:ph idx="12" type="sldNum"/>
          </p:nvPr>
        </p:nvSpPr>
        <p:spPr>
          <a:xfrm>
            <a:off x="8610600" y="201168"/>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PT"/>
              <a:t>‹#›</a:t>
            </a:fld>
            <a:endParaRPr/>
          </a:p>
        </p:txBody>
      </p:sp>
      <p:sp>
        <p:nvSpPr>
          <p:cNvPr id="345" name="Google Shape;345;p38"/>
          <p:cNvSpPr txBox="1"/>
          <p:nvPr>
            <p:ph type="title"/>
          </p:nvPr>
        </p:nvSpPr>
        <p:spPr>
          <a:xfrm>
            <a:off x="5760720" y="585216"/>
            <a:ext cx="5276088" cy="2276856"/>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lt1"/>
              </a:buClr>
              <a:buSzPts val="4800"/>
              <a:buFont typeface="Open Sans"/>
              <a:buNone/>
            </a:pPr>
            <a:r>
              <a:rPr lang="pt-PT"/>
              <a:t>DANKE</a:t>
            </a:r>
            <a:endParaRPr/>
          </a:p>
        </p:txBody>
      </p:sp>
      <p:sp>
        <p:nvSpPr>
          <p:cNvPr id="346" name="Google Shape;346;p38"/>
          <p:cNvSpPr txBox="1"/>
          <p:nvPr>
            <p:ph idx="1" type="body"/>
          </p:nvPr>
        </p:nvSpPr>
        <p:spPr>
          <a:xfrm>
            <a:off x="5760720" y="3127248"/>
            <a:ext cx="5276088" cy="1124712"/>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None/>
            </a:pPr>
            <a:r>
              <a:rPr lang="pt-PT"/>
              <a:t>https://teducativas.madeira.gov.pt/roboloco</a:t>
            </a:r>
            <a:endParaRPr/>
          </a:p>
          <a:p>
            <a:pPr indent="0" lvl="0" marL="0" rtl="0" algn="r">
              <a:lnSpc>
                <a:spcPct val="90000"/>
              </a:lnSpc>
              <a:spcBef>
                <a:spcPts val="1000"/>
              </a:spcBef>
              <a:spcAft>
                <a:spcPts val="0"/>
              </a:spcAft>
              <a:buClr>
                <a:schemeClr val="lt1"/>
              </a:buClr>
              <a:buSzPts val="1800"/>
              <a:buNone/>
            </a:pPr>
            <a:r>
              <a:t/>
            </a:r>
            <a:endParaRPr/>
          </a:p>
        </p:txBody>
      </p:sp>
      <p:pic>
        <p:nvPicPr>
          <p:cNvPr id="347" name="Google Shape;347;p38"/>
          <p:cNvPicPr preferRelativeResize="0"/>
          <p:nvPr/>
        </p:nvPicPr>
        <p:blipFill rotWithShape="1">
          <a:blip r:embed="rId3">
            <a:alphaModFix/>
          </a:blip>
          <a:srcRect b="0" l="0" r="0" t="0"/>
          <a:stretch/>
        </p:blipFill>
        <p:spPr>
          <a:xfrm>
            <a:off x="880399" y="383730"/>
            <a:ext cx="2509227" cy="1758790"/>
          </a:xfrm>
          <a:prstGeom prst="rect">
            <a:avLst/>
          </a:prstGeom>
          <a:noFill/>
          <a:ln>
            <a:noFill/>
          </a:ln>
        </p:spPr>
      </p:pic>
      <p:pic>
        <p:nvPicPr>
          <p:cNvPr id="348" name="Google Shape;348;p38"/>
          <p:cNvPicPr preferRelativeResize="0"/>
          <p:nvPr>
            <p:ph idx="5" type="pic"/>
          </p:nvPr>
        </p:nvPicPr>
        <p:blipFill rotWithShape="1">
          <a:blip r:embed="rId4">
            <a:alphaModFix/>
          </a:blip>
          <a:srcRect b="-136" l="23491" r="17089" t="36446"/>
          <a:stretch/>
        </p:blipFill>
        <p:spPr>
          <a:xfrm>
            <a:off x="1028254" y="3575218"/>
            <a:ext cx="2290065" cy="3273904"/>
          </a:xfrm>
          <a:prstGeom prst="rect">
            <a:avLst/>
          </a:prstGeom>
          <a:noFill/>
          <a:ln>
            <a:noFill/>
          </a:ln>
        </p:spPr>
      </p:pic>
      <p:pic>
        <p:nvPicPr>
          <p:cNvPr id="349" name="Google Shape;349;p38"/>
          <p:cNvPicPr preferRelativeResize="0"/>
          <p:nvPr/>
        </p:nvPicPr>
        <p:blipFill rotWithShape="1">
          <a:blip r:embed="rId5">
            <a:alphaModFix/>
          </a:blip>
          <a:srcRect b="0" l="0" r="0" t="0"/>
          <a:stretch/>
        </p:blipFill>
        <p:spPr>
          <a:xfrm>
            <a:off x="3105465" y="1874769"/>
            <a:ext cx="2990535" cy="2242901"/>
          </a:xfrm>
          <a:prstGeom prst="rect">
            <a:avLst/>
          </a:prstGeom>
          <a:noFill/>
          <a:ln>
            <a:noFill/>
          </a:ln>
        </p:spPr>
      </p:pic>
      <p:pic>
        <p:nvPicPr>
          <p:cNvPr id="350" name="Google Shape;350;p38"/>
          <p:cNvPicPr preferRelativeResize="0"/>
          <p:nvPr>
            <p:ph idx="3" type="pic"/>
          </p:nvPr>
        </p:nvPicPr>
        <p:blipFill rotWithShape="1">
          <a:blip r:embed="rId6">
            <a:alphaModFix/>
          </a:blip>
          <a:srcRect b="22131" l="0" r="0" t="22131"/>
          <a:stretch/>
        </p:blipFill>
        <p:spPr>
          <a:xfrm>
            <a:off x="5993803" y="4059297"/>
            <a:ext cx="2616797" cy="25968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8"/>
          <p:cNvSpPr txBox="1"/>
          <p:nvPr>
            <p:ph type="ctrTitle"/>
          </p:nvPr>
        </p:nvSpPr>
        <p:spPr>
          <a:xfrm>
            <a:off x="1524000" y="1463040"/>
            <a:ext cx="9144000" cy="234086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Open Sans"/>
              <a:buNone/>
            </a:pPr>
            <a:r>
              <a:rPr b="1" lang="pt-PT" cap="none">
                <a:solidFill>
                  <a:schemeClr val="lt1"/>
                </a:solidFill>
                <a:latin typeface="Open Sans"/>
                <a:ea typeface="Open Sans"/>
                <a:cs typeface="Open Sans"/>
                <a:sym typeface="Open Sans"/>
              </a:rPr>
              <a:t>EINFÜHRUNG</a:t>
            </a:r>
            <a:endParaRPr/>
          </a:p>
        </p:txBody>
      </p:sp>
      <p:sp>
        <p:nvSpPr>
          <p:cNvPr id="158" name="Google Shape;158;p18"/>
          <p:cNvSpPr txBox="1"/>
          <p:nvPr>
            <p:ph idx="1" type="subTitle"/>
          </p:nvPr>
        </p:nvSpPr>
        <p:spPr>
          <a:xfrm>
            <a:off x="1527048" y="3858768"/>
            <a:ext cx="9144000" cy="132588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None/>
            </a:pPr>
            <a:r>
              <a:rPr lang="pt-PT"/>
              <a:t>Was ist Robotik?</a:t>
            </a:r>
            <a:endParaRPr/>
          </a:p>
        </p:txBody>
      </p:sp>
      <p:sp>
        <p:nvSpPr>
          <p:cNvPr descr="What-is-Robotics" id="159" name="Google Shape;159;p18"/>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804672" y="1335024"/>
            <a:ext cx="6190500" cy="1179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Open Sans"/>
              <a:buNone/>
            </a:pPr>
            <a:r>
              <a:rPr lang="pt-PT"/>
              <a:t>Was ist Robotik?</a:t>
            </a:r>
            <a:endParaRPr/>
          </a:p>
        </p:txBody>
      </p:sp>
      <p:sp>
        <p:nvSpPr>
          <p:cNvPr id="166" name="Google Shape;166;p19"/>
          <p:cNvSpPr txBox="1"/>
          <p:nvPr>
            <p:ph idx="1" type="body"/>
          </p:nvPr>
        </p:nvSpPr>
        <p:spPr>
          <a:xfrm>
            <a:off x="850392" y="2825496"/>
            <a:ext cx="6190500" cy="33468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1000"/>
              </a:spcBef>
              <a:spcAft>
                <a:spcPts val="0"/>
              </a:spcAft>
              <a:buClr>
                <a:schemeClr val="dk1"/>
              </a:buClr>
              <a:buSzPts val="1100"/>
              <a:buFont typeface="Arial"/>
              <a:buNone/>
            </a:pPr>
            <a:r>
              <a:rPr lang="pt-PT"/>
              <a:t>Die Robotik ist ein Zweig des Ingenieurwesens, der sich mit der Konzeption, Konstruktion, Herstellung und dem Betrieb von Robotern beschäftigt. </a:t>
            </a:r>
            <a:endParaRPr/>
          </a:p>
          <a:p>
            <a:pPr indent="0" lvl="0" marL="0" rtl="0" algn="l">
              <a:lnSpc>
                <a:spcPct val="110000"/>
              </a:lnSpc>
              <a:spcBef>
                <a:spcPts val="1000"/>
              </a:spcBef>
              <a:spcAft>
                <a:spcPts val="0"/>
              </a:spcAft>
              <a:buClr>
                <a:schemeClr val="dk1"/>
              </a:buClr>
              <a:buSzPts val="1100"/>
              <a:buNone/>
            </a:pPr>
            <a:r>
              <a:rPr lang="pt-PT"/>
              <a:t>Das Ziel der Robotik ist es, intelligente Maschinen zu schaffen, die den Menschen auf vielfältige Weise unterstützen können</a:t>
            </a:r>
            <a:endParaRPr/>
          </a:p>
        </p:txBody>
      </p:sp>
      <p:sp>
        <p:nvSpPr>
          <p:cNvPr id="167" name="Google Shape;167;p19"/>
          <p:cNvSpPr txBox="1"/>
          <p:nvPr>
            <p:ph idx="11" type="ftr"/>
          </p:nvPr>
        </p:nvSpPr>
        <p:spPr>
          <a:xfrm>
            <a:off x="7964424" y="621792"/>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PT"/>
              <a:t>ROBOTIK</a:t>
            </a:r>
            <a:endParaRPr/>
          </a:p>
        </p:txBody>
      </p:sp>
      <p:sp>
        <p:nvSpPr>
          <p:cNvPr id="168" name="Google Shape;168;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PT"/>
              <a:t>‹#›</a:t>
            </a:fld>
            <a:endParaRPr/>
          </a:p>
        </p:txBody>
      </p:sp>
      <p:pic>
        <p:nvPicPr>
          <p:cNvPr id="169" name="Google Shape;169;p19"/>
          <p:cNvPicPr preferRelativeResize="0"/>
          <p:nvPr/>
        </p:nvPicPr>
        <p:blipFill rotWithShape="1">
          <a:blip r:embed="rId3">
            <a:alphaModFix/>
          </a:blip>
          <a:srcRect b="0" l="0" r="0" t="0"/>
          <a:stretch/>
        </p:blipFill>
        <p:spPr>
          <a:xfrm>
            <a:off x="8013975" y="2041025"/>
            <a:ext cx="2986175" cy="38638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0"/>
          <p:cNvPicPr preferRelativeResize="0"/>
          <p:nvPr/>
        </p:nvPicPr>
        <p:blipFill rotWithShape="1">
          <a:blip r:embed="rId3">
            <a:alphaModFix/>
          </a:blip>
          <a:srcRect b="0" l="0" r="0" t="0"/>
          <a:stretch/>
        </p:blipFill>
        <p:spPr>
          <a:xfrm>
            <a:off x="8135463" y="2144139"/>
            <a:ext cx="2743200" cy="3657600"/>
          </a:xfrm>
          <a:prstGeom prst="rect">
            <a:avLst/>
          </a:prstGeom>
          <a:noFill/>
          <a:ln>
            <a:noFill/>
          </a:ln>
        </p:spPr>
      </p:pic>
      <p:sp>
        <p:nvSpPr>
          <p:cNvPr id="176" name="Google Shape;176;p20"/>
          <p:cNvSpPr txBox="1"/>
          <p:nvPr>
            <p:ph type="title"/>
          </p:nvPr>
        </p:nvSpPr>
        <p:spPr>
          <a:xfrm>
            <a:off x="804672" y="1335024"/>
            <a:ext cx="6190500" cy="1179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Open Sans"/>
              <a:buNone/>
            </a:pPr>
            <a:r>
              <a:rPr lang="pt-PT"/>
              <a:t>Karel Capek</a:t>
            </a:r>
            <a:endParaRPr/>
          </a:p>
        </p:txBody>
      </p:sp>
      <p:sp>
        <p:nvSpPr>
          <p:cNvPr id="177" name="Google Shape;177;p20"/>
          <p:cNvSpPr txBox="1"/>
          <p:nvPr>
            <p:ph idx="1" type="body"/>
          </p:nvPr>
        </p:nvSpPr>
        <p:spPr>
          <a:xfrm>
            <a:off x="850392" y="2825496"/>
            <a:ext cx="6190500" cy="33468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0000"/>
              </a:lnSpc>
              <a:spcBef>
                <a:spcPts val="1000"/>
              </a:spcBef>
              <a:spcAft>
                <a:spcPts val="0"/>
              </a:spcAft>
              <a:buClr>
                <a:schemeClr val="dk1"/>
              </a:buClr>
              <a:buSzPts val="1100"/>
              <a:buNone/>
            </a:pPr>
            <a:r>
              <a:rPr lang="pt-PT"/>
              <a:t>Das Wort "Roboter" wurde von dem tschechischen Schriftsteller Karel Capek in einem Stück aus dem Jahr 1920 mit dem Titel Rassums Universalroboter (RUR) geprägt - Roboter ist im Tschechischen ein Wort für Arbeiter oder Diener </a:t>
            </a:r>
            <a:endParaRPr/>
          </a:p>
          <a:p>
            <a:pPr indent="0" lvl="0" marL="0" rtl="0" algn="l">
              <a:lnSpc>
                <a:spcPct val="110000"/>
              </a:lnSpc>
              <a:spcBef>
                <a:spcPts val="1000"/>
              </a:spcBef>
              <a:spcAft>
                <a:spcPts val="0"/>
              </a:spcAft>
              <a:buClr>
                <a:schemeClr val="dk1"/>
              </a:buClr>
              <a:buSzPts val="1100"/>
              <a:buNone/>
            </a:pPr>
            <a:r>
              <a:rPr lang="pt-PT"/>
              <a:t>Definition von Roboter aus dem Jahr 1979: </a:t>
            </a:r>
            <a:endParaRPr/>
          </a:p>
          <a:p>
            <a:pPr indent="-355600" lvl="0" marL="457200" rtl="0" algn="l">
              <a:lnSpc>
                <a:spcPct val="110000"/>
              </a:lnSpc>
              <a:spcBef>
                <a:spcPts val="1000"/>
              </a:spcBef>
              <a:spcAft>
                <a:spcPts val="0"/>
              </a:spcAft>
              <a:buSzPts val="2000"/>
              <a:buChar char="●"/>
            </a:pPr>
            <a:r>
              <a:rPr lang="pt-PT"/>
              <a:t>Ein Roboter ist ein umprogrammierbarer, multifunktionaler Manipulator, der dazu dient, Material, Teile, Werkzeuge oder spezielle Geräte durch variable, programmierte Bewegungen zu bewegen, um eine Vielzahl von Aufgaben zu erfüllen.</a:t>
            </a:r>
            <a:endParaRPr/>
          </a:p>
        </p:txBody>
      </p:sp>
      <p:sp>
        <p:nvSpPr>
          <p:cNvPr id="178" name="Google Shape;178;p20"/>
          <p:cNvSpPr txBox="1"/>
          <p:nvPr>
            <p:ph idx="11" type="ftr"/>
          </p:nvPr>
        </p:nvSpPr>
        <p:spPr>
          <a:xfrm>
            <a:off x="7964424" y="621792"/>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PT"/>
              <a:t>ROBOTIK</a:t>
            </a:r>
            <a:endParaRPr/>
          </a:p>
        </p:txBody>
      </p:sp>
      <p:sp>
        <p:nvSpPr>
          <p:cNvPr id="179" name="Google Shape;179;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PT"/>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ph type="ctrTitle"/>
          </p:nvPr>
        </p:nvSpPr>
        <p:spPr>
          <a:xfrm>
            <a:off x="1524000" y="1463040"/>
            <a:ext cx="9144000" cy="234086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Open Sans"/>
              <a:buNone/>
            </a:pPr>
            <a:r>
              <a:rPr b="1" lang="pt-PT" cap="none">
                <a:solidFill>
                  <a:schemeClr val="lt1"/>
                </a:solidFill>
                <a:latin typeface="Open Sans"/>
                <a:ea typeface="Open Sans"/>
                <a:cs typeface="Open Sans"/>
                <a:sym typeface="Open Sans"/>
              </a:rPr>
              <a:t>ROBOTIK</a:t>
            </a:r>
            <a:endParaRPr/>
          </a:p>
        </p:txBody>
      </p:sp>
      <p:sp>
        <p:nvSpPr>
          <p:cNvPr id="186" name="Google Shape;186;p21"/>
          <p:cNvSpPr txBox="1"/>
          <p:nvPr>
            <p:ph idx="1" type="subTitle"/>
          </p:nvPr>
        </p:nvSpPr>
        <p:spPr>
          <a:xfrm>
            <a:off x="1527048" y="3858768"/>
            <a:ext cx="9144000" cy="132588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None/>
            </a:pPr>
            <a:r>
              <a:rPr lang="pt-PT"/>
              <a:t>Warum ist Robotik wichtig?</a:t>
            </a:r>
            <a:endParaRPr/>
          </a:p>
          <a:p>
            <a:pPr indent="0" lvl="0" marL="0" rtl="0" algn="ctr">
              <a:lnSpc>
                <a:spcPct val="90000"/>
              </a:lnSpc>
              <a:spcBef>
                <a:spcPts val="1000"/>
              </a:spcBef>
              <a:spcAft>
                <a:spcPts val="0"/>
              </a:spcAft>
              <a:buClr>
                <a:schemeClr val="lt1"/>
              </a:buClr>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Robotic Arm Manufacturing Solution, For Assembly at Rs 700000 in Aurangabad" id="192" name="Google Shape;192;p22"/>
          <p:cNvPicPr preferRelativeResize="0"/>
          <p:nvPr/>
        </p:nvPicPr>
        <p:blipFill rotWithShape="1">
          <a:blip r:embed="rId3">
            <a:alphaModFix/>
          </a:blip>
          <a:srcRect b="0" l="0" r="0" t="0"/>
          <a:stretch/>
        </p:blipFill>
        <p:spPr>
          <a:xfrm>
            <a:off x="7660351" y="2063573"/>
            <a:ext cx="3693450" cy="3693450"/>
          </a:xfrm>
          <a:prstGeom prst="rect">
            <a:avLst/>
          </a:prstGeom>
          <a:noFill/>
          <a:ln>
            <a:noFill/>
          </a:ln>
        </p:spPr>
      </p:pic>
      <p:sp>
        <p:nvSpPr>
          <p:cNvPr id="193" name="Google Shape;193;p22"/>
          <p:cNvSpPr txBox="1"/>
          <p:nvPr>
            <p:ph type="title"/>
          </p:nvPr>
        </p:nvSpPr>
        <p:spPr>
          <a:xfrm>
            <a:off x="804672" y="1335024"/>
            <a:ext cx="6190500" cy="1179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ts val="990"/>
              <a:buFont typeface="Arial"/>
              <a:buNone/>
            </a:pPr>
            <a:r>
              <a:rPr lang="pt-PT"/>
              <a:t>Warum ist Robotik wichtig?</a:t>
            </a:r>
            <a:endParaRPr/>
          </a:p>
        </p:txBody>
      </p:sp>
      <p:sp>
        <p:nvSpPr>
          <p:cNvPr id="194" name="Google Shape;194;p22"/>
          <p:cNvSpPr txBox="1"/>
          <p:nvPr>
            <p:ph idx="1" type="body"/>
          </p:nvPr>
        </p:nvSpPr>
        <p:spPr>
          <a:xfrm>
            <a:off x="850392" y="2825496"/>
            <a:ext cx="6190500" cy="33468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1000"/>
              </a:spcBef>
              <a:spcAft>
                <a:spcPts val="0"/>
              </a:spcAft>
              <a:buSzPts val="2000"/>
              <a:buNone/>
            </a:pPr>
            <a:r>
              <a:rPr lang="pt-PT"/>
              <a:t>Die Robotertechnologie beeinflusst jeden Aspekt von Arbeit und Zuhause. </a:t>
            </a:r>
            <a:endParaRPr/>
          </a:p>
          <a:p>
            <a:pPr indent="0" lvl="0" marL="0" rtl="0" algn="l">
              <a:lnSpc>
                <a:spcPct val="110000"/>
              </a:lnSpc>
              <a:spcBef>
                <a:spcPts val="1000"/>
              </a:spcBef>
              <a:spcAft>
                <a:spcPts val="0"/>
              </a:spcAft>
              <a:buSzPts val="2000"/>
              <a:buNone/>
            </a:pPr>
            <a:r>
              <a:rPr lang="pt-PT"/>
              <a:t>Die Robotik hat das Potenzial, das Leben und die Arbeitspraktiken positiv zu verändern, die Effizienz und die Sicherheit zu erhöhen und ein besseres Serviceniveau zu bieten. </a:t>
            </a:r>
            <a:endParaRPr/>
          </a:p>
        </p:txBody>
      </p:sp>
      <p:sp>
        <p:nvSpPr>
          <p:cNvPr id="195" name="Google Shape;195;p22"/>
          <p:cNvSpPr txBox="1"/>
          <p:nvPr>
            <p:ph idx="11" type="ftr"/>
          </p:nvPr>
        </p:nvSpPr>
        <p:spPr>
          <a:xfrm>
            <a:off x="7964424" y="621792"/>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PT"/>
              <a:t>ROBOTIK</a:t>
            </a:r>
            <a:endParaRPr/>
          </a:p>
        </p:txBody>
      </p:sp>
      <p:sp>
        <p:nvSpPr>
          <p:cNvPr id="196" name="Google Shape;196;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PT"/>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Robotic Arm Manufacturing Solution, For Assembly at Rs 700000 in Aurangabad" id="202" name="Google Shape;202;p23"/>
          <p:cNvPicPr preferRelativeResize="0"/>
          <p:nvPr/>
        </p:nvPicPr>
        <p:blipFill rotWithShape="1">
          <a:blip r:embed="rId3">
            <a:alphaModFix/>
          </a:blip>
          <a:srcRect b="0" l="0" r="0" t="0"/>
          <a:stretch/>
        </p:blipFill>
        <p:spPr>
          <a:xfrm>
            <a:off x="7660351" y="2063573"/>
            <a:ext cx="3693450" cy="3693450"/>
          </a:xfrm>
          <a:prstGeom prst="rect">
            <a:avLst/>
          </a:prstGeom>
          <a:noFill/>
          <a:ln>
            <a:noFill/>
          </a:ln>
        </p:spPr>
      </p:pic>
      <p:sp>
        <p:nvSpPr>
          <p:cNvPr id="203" name="Google Shape;203;p23"/>
          <p:cNvSpPr txBox="1"/>
          <p:nvPr>
            <p:ph type="title"/>
          </p:nvPr>
        </p:nvSpPr>
        <p:spPr>
          <a:xfrm>
            <a:off x="804672" y="1335024"/>
            <a:ext cx="6190500" cy="1179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ts val="990"/>
              <a:buFont typeface="Arial"/>
              <a:buNone/>
            </a:pPr>
            <a:r>
              <a:rPr lang="pt-PT"/>
              <a:t>Warum ist Robotik wichtig?</a:t>
            </a:r>
            <a:endParaRPr/>
          </a:p>
        </p:txBody>
      </p:sp>
      <p:sp>
        <p:nvSpPr>
          <p:cNvPr id="204" name="Google Shape;204;p23"/>
          <p:cNvSpPr txBox="1"/>
          <p:nvPr>
            <p:ph idx="1" type="body"/>
          </p:nvPr>
        </p:nvSpPr>
        <p:spPr>
          <a:xfrm>
            <a:off x="850392" y="2825496"/>
            <a:ext cx="6190500" cy="33468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0000"/>
              </a:lnSpc>
              <a:spcBef>
                <a:spcPts val="1000"/>
              </a:spcBef>
              <a:spcAft>
                <a:spcPts val="0"/>
              </a:spcAft>
              <a:buSzPts val="2000"/>
              <a:buNone/>
            </a:pPr>
            <a:r>
              <a:rPr lang="pt-PT"/>
              <a:t>Mehr noch, die Robotik wird die treibende Technologie für eine ganz neue Generation von autonomen Geräten und kognitiven Artefakten sein, die durch ihre Lernfähigkeit nahtlos mit der Welt um sie herum interagieren und somit das fehlende Bindeglied zwischen der digitalen und der physischen Welt darstellen. </a:t>
            </a:r>
            <a:endParaRPr/>
          </a:p>
          <a:p>
            <a:pPr indent="0" lvl="0" marL="0" rtl="0" algn="l">
              <a:lnSpc>
                <a:spcPct val="110000"/>
              </a:lnSpc>
              <a:spcBef>
                <a:spcPts val="1000"/>
              </a:spcBef>
              <a:spcAft>
                <a:spcPts val="0"/>
              </a:spcAft>
              <a:buSzPts val="2000"/>
              <a:buNone/>
            </a:pPr>
            <a:r>
              <a:rPr lang="pt-PT"/>
              <a:t>Die Robotik ist schon jetzt der wichtigste Faktor für Wettbewerbsfähigkeit und Flexibilität in der Großindustrie.</a:t>
            </a:r>
            <a:endParaRPr/>
          </a:p>
        </p:txBody>
      </p:sp>
      <p:sp>
        <p:nvSpPr>
          <p:cNvPr id="205" name="Google Shape;205;p23"/>
          <p:cNvSpPr txBox="1"/>
          <p:nvPr>
            <p:ph idx="11" type="ftr"/>
          </p:nvPr>
        </p:nvSpPr>
        <p:spPr>
          <a:xfrm>
            <a:off x="7964424" y="621792"/>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PT"/>
              <a:t>ROBOTIK</a:t>
            </a:r>
            <a:endParaRPr/>
          </a:p>
        </p:txBody>
      </p:sp>
      <p:sp>
        <p:nvSpPr>
          <p:cNvPr id="206" name="Google Shape;206;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PT"/>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4"/>
          <p:cNvSpPr txBox="1"/>
          <p:nvPr>
            <p:ph type="title"/>
          </p:nvPr>
        </p:nvSpPr>
        <p:spPr>
          <a:xfrm>
            <a:off x="804672" y="1335024"/>
            <a:ext cx="6190500" cy="1179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pt-PT"/>
              <a:t>Roboter Jobs</a:t>
            </a:r>
            <a:endParaRPr/>
          </a:p>
        </p:txBody>
      </p:sp>
      <p:sp>
        <p:nvSpPr>
          <p:cNvPr id="213" name="Google Shape;213;p24"/>
          <p:cNvSpPr txBox="1"/>
          <p:nvPr>
            <p:ph idx="1" type="body"/>
          </p:nvPr>
        </p:nvSpPr>
        <p:spPr>
          <a:xfrm>
            <a:off x="850392" y="2825496"/>
            <a:ext cx="6190500" cy="3346800"/>
          </a:xfrm>
          <a:prstGeom prst="rect">
            <a:avLst/>
          </a:prstGeom>
          <a:noFill/>
          <a:ln>
            <a:noFill/>
          </a:ln>
        </p:spPr>
        <p:txBody>
          <a:bodyPr anchorCtr="0" anchor="t" bIns="45700" lIns="91425" spcFirstLastPara="1" rIns="91425" wrap="square" tIns="45700">
            <a:normAutofit lnSpcReduction="10000"/>
          </a:bodyPr>
          <a:lstStyle/>
          <a:p>
            <a:pPr indent="-355600" lvl="0" marL="457200" rtl="0" algn="l">
              <a:lnSpc>
                <a:spcPct val="110000"/>
              </a:lnSpc>
              <a:spcBef>
                <a:spcPts val="1000"/>
              </a:spcBef>
              <a:spcAft>
                <a:spcPts val="0"/>
              </a:spcAft>
              <a:buSzPts val="2000"/>
              <a:buChar char="●"/>
            </a:pPr>
            <a:r>
              <a:rPr lang="pt-PT"/>
              <a:t>Roboterassistent für die Mikrochirurgie</a:t>
            </a:r>
            <a:endParaRPr/>
          </a:p>
          <a:p>
            <a:pPr indent="-355600" lvl="0" marL="457200" rtl="0" algn="l">
              <a:lnSpc>
                <a:spcPct val="110000"/>
              </a:lnSpc>
              <a:spcBef>
                <a:spcPts val="0"/>
              </a:spcBef>
              <a:spcAft>
                <a:spcPts val="0"/>
              </a:spcAft>
              <a:buSzPts val="2000"/>
              <a:buChar char="●"/>
            </a:pPr>
            <a:r>
              <a:rPr lang="pt-PT"/>
              <a:t>Roboter erledigen Aufgaben, die für Menschen gefährlich sind. </a:t>
            </a:r>
            <a:endParaRPr/>
          </a:p>
          <a:p>
            <a:pPr indent="-355600" lvl="0" marL="457200" rtl="0" algn="l">
              <a:lnSpc>
                <a:spcPct val="110000"/>
              </a:lnSpc>
              <a:spcBef>
                <a:spcPts val="0"/>
              </a:spcBef>
              <a:spcAft>
                <a:spcPts val="0"/>
              </a:spcAft>
              <a:buSzPts val="2000"/>
              <a:buChar char="●"/>
            </a:pPr>
            <a:r>
              <a:rPr lang="pt-PT"/>
              <a:t>Roboter erledigen sich wiederholende Aufgaben, die für Menschen langweilig, stressig oder arbeitsintensiv sind</a:t>
            </a:r>
            <a:endParaRPr/>
          </a:p>
          <a:p>
            <a:pPr indent="0" lvl="0" marL="0" rtl="0" algn="l">
              <a:lnSpc>
                <a:spcPct val="110000"/>
              </a:lnSpc>
              <a:spcBef>
                <a:spcPts val="1000"/>
              </a:spcBef>
              <a:spcAft>
                <a:spcPts val="0"/>
              </a:spcAft>
              <a:buSzPts val="2000"/>
              <a:buNone/>
            </a:pPr>
            <a:r>
              <a:t/>
            </a:r>
            <a:endParaRPr/>
          </a:p>
          <a:p>
            <a:pPr indent="0" lvl="0" marL="0" rtl="0" algn="l">
              <a:lnSpc>
                <a:spcPct val="110000"/>
              </a:lnSpc>
              <a:spcBef>
                <a:spcPts val="1000"/>
              </a:spcBef>
              <a:spcAft>
                <a:spcPts val="0"/>
              </a:spcAft>
              <a:buClr>
                <a:schemeClr val="dk1"/>
              </a:buClr>
              <a:buSzPts val="1100"/>
              <a:buFont typeface="Arial"/>
              <a:buNone/>
            </a:pPr>
            <a:r>
              <a:t/>
            </a:r>
            <a:endParaRPr/>
          </a:p>
          <a:p>
            <a:pPr indent="0" lvl="0" marL="0" rtl="0" algn="l">
              <a:lnSpc>
                <a:spcPct val="110000"/>
              </a:lnSpc>
              <a:spcBef>
                <a:spcPts val="1000"/>
              </a:spcBef>
              <a:spcAft>
                <a:spcPts val="0"/>
              </a:spcAft>
              <a:buClr>
                <a:schemeClr val="dk1"/>
              </a:buClr>
              <a:buSzPts val="1100"/>
              <a:buFont typeface="Arial"/>
              <a:buNone/>
            </a:pPr>
            <a:r>
              <a:t/>
            </a:r>
            <a:endParaRPr/>
          </a:p>
          <a:p>
            <a:pPr indent="0" lvl="0" marL="0" rtl="0" algn="l">
              <a:lnSpc>
                <a:spcPct val="110000"/>
              </a:lnSpc>
              <a:spcBef>
                <a:spcPts val="1000"/>
              </a:spcBef>
              <a:spcAft>
                <a:spcPts val="0"/>
              </a:spcAft>
              <a:buSzPts val="2000"/>
              <a:buNone/>
            </a:pPr>
            <a:r>
              <a:t/>
            </a:r>
            <a:endParaRPr/>
          </a:p>
        </p:txBody>
      </p:sp>
      <p:sp>
        <p:nvSpPr>
          <p:cNvPr id="214" name="Google Shape;214;p24"/>
          <p:cNvSpPr txBox="1"/>
          <p:nvPr>
            <p:ph idx="11" type="ftr"/>
          </p:nvPr>
        </p:nvSpPr>
        <p:spPr>
          <a:xfrm>
            <a:off x="7964424" y="621792"/>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PT"/>
              <a:t>ROBOTIK</a:t>
            </a:r>
            <a:endParaRPr/>
          </a:p>
        </p:txBody>
      </p:sp>
      <p:sp>
        <p:nvSpPr>
          <p:cNvPr id="215" name="Google Shape;215;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pt-PT"/>
              <a:t>‹#›</a:t>
            </a:fld>
            <a:endParaRPr/>
          </a:p>
        </p:txBody>
      </p:sp>
      <p:pic>
        <p:nvPicPr>
          <p:cNvPr id="216" name="Google Shape;216;p24"/>
          <p:cNvPicPr preferRelativeResize="0"/>
          <p:nvPr/>
        </p:nvPicPr>
        <p:blipFill rotWithShape="1">
          <a:blip r:embed="rId3">
            <a:alphaModFix/>
          </a:blip>
          <a:srcRect b="0" l="0" r="0" t="0"/>
          <a:stretch/>
        </p:blipFill>
        <p:spPr>
          <a:xfrm>
            <a:off x="8316325" y="3463524"/>
            <a:ext cx="2664275" cy="1874370"/>
          </a:xfrm>
          <a:prstGeom prst="rect">
            <a:avLst/>
          </a:prstGeom>
          <a:noFill/>
          <a:ln>
            <a:noFill/>
          </a:ln>
        </p:spPr>
      </p:pic>
      <p:pic>
        <p:nvPicPr>
          <p:cNvPr id="217" name="Google Shape;217;p24"/>
          <p:cNvPicPr preferRelativeResize="0"/>
          <p:nvPr/>
        </p:nvPicPr>
        <p:blipFill rotWithShape="1">
          <a:blip r:embed="rId4">
            <a:alphaModFix/>
          </a:blip>
          <a:srcRect b="0" l="0" r="0" t="0"/>
          <a:stretch/>
        </p:blipFill>
        <p:spPr>
          <a:xfrm>
            <a:off x="8316325" y="1726275"/>
            <a:ext cx="2664275" cy="1760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radientUnivers">
  <a:themeElements>
    <a:clrScheme name="Gradient">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