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7056">
          <p15:clr>
            <a:srgbClr val="A4A3A4"/>
          </p15:clr>
        </p15:guide>
        <p15:guide id="3" orient="horz" pos="316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KVxAJPgelQW2L3F9jJW2cdRGh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71" y="67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Answer: move_to_left()</a:t>
            </a:r>
            <a:endParaRPr/>
          </a:p>
        </p:txBody>
      </p:sp>
      <p:sp>
        <p:nvSpPr>
          <p:cNvPr id="305" name="Google Shape;305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72dcd663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72dcd663e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72dcd663e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2 do Diapositivo" type="title">
  <p:cSld name="TITLE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i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" name="Google Shape;18;p20"/>
          <p:cNvCxnSpPr/>
          <p:nvPr/>
        </p:nvCxnSpPr>
        <p:spPr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9" name="Google Shape;19;p20"/>
          <p:cNvSpPr/>
          <p:nvPr/>
        </p:nvSpPr>
        <p:spPr>
          <a:xfrm>
            <a:off x="8217780" y="2973840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7859002" y="2744546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20"/>
          <p:cNvSpPr/>
          <p:nvPr/>
        </p:nvSpPr>
        <p:spPr>
          <a:xfrm>
            <a:off x="7843462" y="3198265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04" name="Google Shape;104;p33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09" name="Google Shape;109;p34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17" name="Google Shape;117;p35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25" name="Google Shape;125;p36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72dcd663e8_0_158"/>
          <p:cNvSpPr>
            <a:spLocks noGrp="1"/>
          </p:cNvSpPr>
          <p:nvPr>
            <p:ph type="pic" idx="2"/>
          </p:nvPr>
        </p:nvSpPr>
        <p:spPr>
          <a:xfrm>
            <a:off x="7451965" y="1665520"/>
            <a:ext cx="4266900" cy="426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g172dcd663e8_0_158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5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172dcd663e8_0_158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500" cy="3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172dcd663e8_0_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72dcd663e8_0_158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72dcd663e8_0_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133" name="Google Shape;133;g172dcd663e8_0_158"/>
          <p:cNvCxnSpPr/>
          <p:nvPr/>
        </p:nvCxnSpPr>
        <p:spPr>
          <a:xfrm>
            <a:off x="0" y="806470"/>
            <a:ext cx="7903800" cy="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4" name="Google Shape;134;g172dcd663e8_0_158"/>
          <p:cNvSpPr/>
          <p:nvPr/>
        </p:nvSpPr>
        <p:spPr>
          <a:xfrm>
            <a:off x="11281590" y="2070656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172dcd663e8_0_158"/>
          <p:cNvSpPr/>
          <p:nvPr/>
        </p:nvSpPr>
        <p:spPr>
          <a:xfrm>
            <a:off x="10969280" y="178001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e Conteúdos" type="obj">
  <p:cSld name="OBJECT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18900044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2dcd663e8_0_517"/>
          <p:cNvSpPr txBox="1">
            <a:spLocks noGrp="1"/>
          </p:cNvSpPr>
          <p:nvPr>
            <p:ph type="title"/>
          </p:nvPr>
        </p:nvSpPr>
        <p:spPr>
          <a:xfrm>
            <a:off x="576072" y="365125"/>
            <a:ext cx="10771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72dcd663e8_0_517"/>
          <p:cNvSpPr txBox="1">
            <a:spLocks noGrp="1"/>
          </p:cNvSpPr>
          <p:nvPr>
            <p:ph type="body" idx="1"/>
          </p:nvPr>
        </p:nvSpPr>
        <p:spPr>
          <a:xfrm>
            <a:off x="576072" y="1825625"/>
            <a:ext cx="10771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g172dcd663e8_0_517"/>
          <p:cNvSpPr txBox="1">
            <a:spLocks noGrp="1"/>
          </p:cNvSpPr>
          <p:nvPr>
            <p:ph type="dt" idx="10"/>
          </p:nvPr>
        </p:nvSpPr>
        <p:spPr>
          <a:xfrm>
            <a:off x="658368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72dcd663e8_0_517"/>
          <p:cNvSpPr txBox="1">
            <a:spLocks noGrp="1"/>
          </p:cNvSpPr>
          <p:nvPr>
            <p:ph type="ftr" idx="11"/>
          </p:nvPr>
        </p:nvSpPr>
        <p:spPr>
          <a:xfrm>
            <a:off x="8503920" y="841248"/>
            <a:ext cx="363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172dcd663e8_0_5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142" name="Google Shape;142;g172dcd663e8_0_517"/>
          <p:cNvSpPr/>
          <p:nvPr/>
        </p:nvSpPr>
        <p:spPr>
          <a:xfrm>
            <a:off x="11202264" y="344083"/>
            <a:ext cx="151536" cy="151536"/>
          </a:xfrm>
          <a:custGeom>
            <a:avLst/>
            <a:gdLst/>
            <a:ahLst/>
            <a:cxnLst/>
            <a:rect l="l" t="t" r="r" b="b"/>
            <a:pathLst>
              <a:path w="151536" h="151536" extrusionOk="0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g172dcd663e8_0_517"/>
          <p:cNvSpPr/>
          <p:nvPr/>
        </p:nvSpPr>
        <p:spPr>
          <a:xfrm>
            <a:off x="11563141" y="59091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108625" h="108625" extrusionOk="0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penas Título">
  <p:cSld name="2_Apenas Títul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>
            <a:spLocks noGrp="1"/>
          </p:cNvSpPr>
          <p:nvPr>
            <p:ph type="pic" idx="2"/>
          </p:nvPr>
        </p:nvSpPr>
        <p:spPr>
          <a:xfrm>
            <a:off x="1366432" y="2530058"/>
            <a:ext cx="3707972" cy="3707971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28" name="Google Shape;28;p21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4745394" y="276027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21"/>
          <p:cNvSpPr/>
          <p:nvPr/>
        </p:nvSpPr>
        <p:spPr>
          <a:xfrm>
            <a:off x="4386614" y="2530982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21"/>
          <p:cNvSpPr/>
          <p:nvPr/>
        </p:nvSpPr>
        <p:spPr>
          <a:xfrm>
            <a:off x="1669987" y="603157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>
  <p:cSld name="Cabeçalho da Secçã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 b="1" i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2"/>
          <p:cNvSpPr/>
          <p:nvPr/>
        </p:nvSpPr>
        <p:spPr>
          <a:xfrm>
            <a:off x="10772266" y="3054359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10724364" y="2515838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11024834" y="2787572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22"/>
          <p:cNvSpPr/>
          <p:nvPr/>
        </p:nvSpPr>
        <p:spPr>
          <a:xfrm>
            <a:off x="1261869" y="2633448"/>
            <a:ext cx="151536" cy="151536"/>
          </a:xfrm>
          <a:custGeom>
            <a:avLst/>
            <a:gdLst/>
            <a:ahLst/>
            <a:cxnLst/>
            <a:rect l="l" t="t" r="r" b="b"/>
            <a:pathLst>
              <a:path w="151536" h="151536" extrusionOk="0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22"/>
          <p:cNvSpPr/>
          <p:nvPr/>
        </p:nvSpPr>
        <p:spPr>
          <a:xfrm>
            <a:off x="1064053" y="3083338"/>
            <a:ext cx="95759" cy="95759"/>
          </a:xfrm>
          <a:custGeom>
            <a:avLst/>
            <a:gdLst/>
            <a:ahLst/>
            <a:cxnLst/>
            <a:rect l="l" t="t" r="r" b="b"/>
            <a:pathLst>
              <a:path w="95759" h="95759" extrusionOk="0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22"/>
          <p:cNvSpPr/>
          <p:nvPr/>
        </p:nvSpPr>
        <p:spPr>
          <a:xfrm>
            <a:off x="1413405" y="3492870"/>
            <a:ext cx="108625" cy="108625"/>
          </a:xfrm>
          <a:custGeom>
            <a:avLst/>
            <a:gdLst/>
            <a:ahLst/>
            <a:cxnLst/>
            <a:rect l="l" t="t" r="r" b="b"/>
            <a:pathLst>
              <a:path w="108625" h="108625" extrusionOk="0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46" name="Google Shape;46;p28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ó Título">
  <p:cSld name="1_Só Título"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>
            <a:spLocks noGrp="1"/>
          </p:cNvSpPr>
          <p:nvPr>
            <p:ph type="pic" idx="2"/>
          </p:nvPr>
        </p:nvSpPr>
        <p:spPr>
          <a:xfrm>
            <a:off x="1777111" y="407499"/>
            <a:ext cx="1952279" cy="1952279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6"/>
          <p:cNvSpPr>
            <a:spLocks noGrp="1"/>
          </p:cNvSpPr>
          <p:nvPr>
            <p:ph type="pic" idx="3"/>
          </p:nvPr>
        </p:nvSpPr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6"/>
          <p:cNvSpPr>
            <a:spLocks noGrp="1"/>
          </p:cNvSpPr>
          <p:nvPr>
            <p:ph type="pic" idx="4"/>
          </p:nvPr>
        </p:nvSpPr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6"/>
          <p:cNvSpPr>
            <a:spLocks noGrp="1"/>
          </p:cNvSpPr>
          <p:nvPr>
            <p:ph type="pic" idx="5"/>
          </p:nvPr>
        </p:nvSpPr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sz="4800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56" name="Google Shape;56;p26"/>
          <p:cNvSpPr/>
          <p:nvPr/>
        </p:nvSpPr>
        <p:spPr>
          <a:xfrm>
            <a:off x="1472366" y="1859534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2014523" y="3146867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5404920" y="450829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9" name="Google Shape;59;p26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o de Título">
  <p:cSld name="3_Diapositivo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sz="36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cxnSp>
        <p:nvCxnSpPr>
          <p:cNvPr id="66" name="Google Shape;66;p29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67" name="Google Shape;67;p29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93491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283464" y="301752"/>
            <a:ext cx="5221224" cy="6263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1444752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2"/>
          </p:nvPr>
        </p:nvSpPr>
        <p:spPr>
          <a:xfrm>
            <a:off x="6784848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3" name="Google Shape;73;p30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74" name="Google Shape;74;p30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30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30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2"/>
          </p:nvPr>
        </p:nvSpPr>
        <p:spPr>
          <a:xfrm>
            <a:off x="1444752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3"/>
          </p:nvPr>
        </p:nvSpPr>
        <p:spPr>
          <a:xfrm>
            <a:off x="6784848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4"/>
          </p:nvPr>
        </p:nvSpPr>
        <p:spPr>
          <a:xfrm>
            <a:off x="6784848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3" name="Google Shape;83;p31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84" name="Google Shape;84;p31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31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31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ção">
  <p:cSld name="1_Comparaçã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2"/>
          </p:nvPr>
        </p:nvSpPr>
        <p:spPr>
          <a:xfrm>
            <a:off x="1444752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3"/>
          </p:nvPr>
        </p:nvSpPr>
        <p:spPr>
          <a:xfrm>
            <a:off x="4983480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4"/>
          </p:nvPr>
        </p:nvSpPr>
        <p:spPr>
          <a:xfrm>
            <a:off x="4983480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3" name="Google Shape;93;p32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94" name="Google Shape;94;p32"/>
          <p:cNvSpPr/>
          <p:nvPr/>
        </p:nvSpPr>
        <p:spPr>
          <a:xfrm>
            <a:off x="10508317" y="492206"/>
            <a:ext cx="139039" cy="139039"/>
          </a:xfrm>
          <a:custGeom>
            <a:avLst/>
            <a:gdLst/>
            <a:ahLst/>
            <a:cxnLst/>
            <a:rect l="l" t="t" r="r" b="b"/>
            <a:pathLst>
              <a:path w="139039" h="139039" extrusionOk="0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32"/>
          <p:cNvSpPr/>
          <p:nvPr/>
        </p:nvSpPr>
        <p:spPr>
          <a:xfrm>
            <a:off x="11477944" y="1055581"/>
            <a:ext cx="127714" cy="127714"/>
          </a:xfrm>
          <a:custGeom>
            <a:avLst/>
            <a:gdLst/>
            <a:ahLst/>
            <a:cxnLst/>
            <a:rect l="l" t="t" r="r" b="b"/>
            <a:pathLst>
              <a:path w="127714" h="127714" extrusionOk="0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32"/>
          <p:cNvSpPr/>
          <p:nvPr/>
        </p:nvSpPr>
        <p:spPr>
          <a:xfrm>
            <a:off x="11241555" y="446637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5"/>
          </p:nvPr>
        </p:nvSpPr>
        <p:spPr>
          <a:xfrm>
            <a:off x="8531352" y="1769269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6"/>
          </p:nvPr>
        </p:nvSpPr>
        <p:spPr>
          <a:xfrm>
            <a:off x="8531352" y="2593181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2700000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1298447" y="594360"/>
            <a:ext cx="7710085" cy="284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pt-PT"/>
              <a:t>INTRODUCTION TO PROGRAMMING IN PYTHON</a:t>
            </a:r>
            <a:endParaRPr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7475" y="5494316"/>
            <a:ext cx="1948576" cy="28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DC9E306-0004-DC44-6110-9E3C07566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212" y="6263640"/>
            <a:ext cx="2393576" cy="491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sz="2800"/>
              <a:t>Boolean expressions and logical operators</a:t>
            </a:r>
            <a:endParaRPr sz="2800"/>
          </a:p>
        </p:txBody>
      </p:sp>
      <p:sp>
        <p:nvSpPr>
          <p:cNvPr id="226" name="Google Shape;226;p44"/>
          <p:cNvSpPr txBox="1">
            <a:spLocks noGrp="1"/>
          </p:cNvSpPr>
          <p:nvPr>
            <p:ph type="body" idx="1"/>
          </p:nvPr>
        </p:nvSpPr>
        <p:spPr>
          <a:xfrm>
            <a:off x="838200" y="17150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27" name="Google Shape;22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10</a:t>
            </a:fld>
            <a:endParaRPr/>
          </a:p>
        </p:txBody>
      </p:sp>
      <p:sp>
        <p:nvSpPr>
          <p:cNvPr id="228" name="Google Shape;228;p44"/>
          <p:cNvSpPr txBox="1"/>
          <p:nvPr/>
        </p:nvSpPr>
        <p:spPr>
          <a:xfrm>
            <a:off x="838200" y="1804034"/>
            <a:ext cx="10998200" cy="395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pt-PT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boolean expression </a:t>
            </a:r>
            <a:r>
              <a:rPr lang="pt-PT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an expression that is either </a:t>
            </a:r>
            <a:r>
              <a:rPr lang="pt-PT" sz="16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True</a:t>
            </a:r>
            <a:r>
              <a:rPr lang="pt-PT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pt-PT" sz="16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False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 relational operators that can be used to check if an expression is true or not: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PT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                        Output:</a:t>
            </a:r>
            <a:endParaRPr/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True and False have a type </a:t>
            </a:r>
            <a:r>
              <a:rPr lang="pt-PT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boolean</a:t>
            </a:r>
            <a:r>
              <a:rPr lang="pt-PT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(not string!):</a:t>
            </a:r>
            <a:endParaRPr/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7458" y="3118380"/>
            <a:ext cx="36385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979" y="3707631"/>
            <a:ext cx="949060" cy="117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16867" y="5934605"/>
            <a:ext cx="23241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1758" y="5934605"/>
            <a:ext cx="1762125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40" name="Google Shape;240;p45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>
                <a:solidFill>
                  <a:schemeClr val="lt1"/>
                </a:solidFill>
              </a:rPr>
              <a:t>Conditional expressions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sz="2800"/>
              <a:t>Conditional expressions</a:t>
            </a:r>
            <a:endParaRPr sz="2800"/>
          </a:p>
        </p:txBody>
      </p:sp>
      <p:sp>
        <p:nvSpPr>
          <p:cNvPr id="247" name="Google Shape;24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48" name="Google Shape;24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12</a:t>
            </a:fld>
            <a:endParaRPr/>
          </a:p>
        </p:txBody>
      </p:sp>
      <p:sp>
        <p:nvSpPr>
          <p:cNvPr id="249" name="Google Shape;249;p46"/>
          <p:cNvSpPr txBox="1"/>
          <p:nvPr/>
        </p:nvSpPr>
        <p:spPr>
          <a:xfrm>
            <a:off x="838200" y="1519368"/>
            <a:ext cx="11353800" cy="355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PT"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pt-PT" sz="1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conditional expression </a:t>
            </a:r>
            <a:r>
              <a:rPr lang="pt-PT"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checks if a statement is True or False; if the expression is True, the indented statement runs and if not, nothing happens: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pt-PT"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                                                                                                 Output:</a:t>
            </a:r>
            <a:endParaRPr/>
          </a:p>
          <a:p>
            <a:pPr marL="5715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pt-PT"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Next, we have </a:t>
            </a:r>
            <a:r>
              <a:rPr lang="pt-PT" sz="1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nested conditions </a:t>
            </a:r>
            <a:r>
              <a:rPr lang="pt-PT"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are run if the first condition is False. The other conditions are indicated by </a:t>
            </a:r>
            <a:r>
              <a:rPr lang="pt-PT" sz="17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elif</a:t>
            </a:r>
            <a:r>
              <a:rPr lang="pt-PT"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(else if) and </a:t>
            </a:r>
            <a:r>
              <a:rPr lang="pt-PT" sz="17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else</a:t>
            </a:r>
            <a:r>
              <a:rPr lang="pt-PT"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which is run when all previous conditions are False:</a:t>
            </a:r>
            <a:endParaRPr/>
          </a:p>
          <a:p>
            <a:pPr marL="914400" marR="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                    Output: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" name="Google Shape;25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6"/>
          <p:cNvPicPr preferRelativeResize="0"/>
          <p:nvPr/>
        </p:nvPicPr>
        <p:blipFill rotWithShape="1">
          <a:blip r:embed="rId4">
            <a:alphaModFix/>
          </a:blip>
          <a:srcRect t="12568"/>
          <a:stretch/>
        </p:blipFill>
        <p:spPr>
          <a:xfrm>
            <a:off x="1512649" y="5158506"/>
            <a:ext cx="3386137" cy="162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6176" y="5315657"/>
            <a:ext cx="19335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5536" y="2544222"/>
            <a:ext cx="314325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2614561"/>
            <a:ext cx="2209800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>
                <a:solidFill>
                  <a:schemeClr val="lt1"/>
                </a:solidFill>
              </a:rPr>
              <a:t>Loops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sz="2800"/>
              <a:t>Loops</a:t>
            </a:r>
            <a:endParaRPr sz="2800"/>
          </a:p>
        </p:txBody>
      </p:sp>
      <p:sp>
        <p:nvSpPr>
          <p:cNvPr id="268" name="Google Shape;268;p48"/>
          <p:cNvSpPr txBox="1">
            <a:spLocks noGrp="1"/>
          </p:cNvSpPr>
          <p:nvPr>
            <p:ph type="body" idx="1"/>
          </p:nvPr>
        </p:nvSpPr>
        <p:spPr>
          <a:xfrm>
            <a:off x="838200" y="1705049"/>
            <a:ext cx="10515600" cy="171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14</a:t>
            </a:fld>
            <a:endParaRPr/>
          </a:p>
        </p:txBody>
      </p:sp>
      <p:pic>
        <p:nvPicPr>
          <p:cNvPr id="270" name="Google Shape;27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571" y="2671867"/>
            <a:ext cx="19526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8"/>
          <p:cNvSpPr txBox="1"/>
          <p:nvPr/>
        </p:nvSpPr>
        <p:spPr>
          <a:xfrm>
            <a:off x="990600" y="1628844"/>
            <a:ext cx="10515600" cy="396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loop</a:t>
            </a: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runs the code in the indented space as long as a condition is True; A loop can be executed with the command </a:t>
            </a:r>
            <a:r>
              <a:rPr lang="pt-PT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while</a:t>
            </a: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PT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 Output:</a:t>
            </a:r>
            <a:endParaRPr/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pt-PT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</a:t>
            </a: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statement can also execute a loop. Here is the previous example using ‘for’: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pt-PT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Output</a:t>
            </a:r>
            <a:endParaRPr/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0" y="2733779"/>
            <a:ext cx="5715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4049" y="4980476"/>
            <a:ext cx="217170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6707" y="4980476"/>
            <a:ext cx="571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>
                <a:solidFill>
                  <a:schemeClr val="lt1"/>
                </a:solidFill>
              </a:rPr>
              <a:t>Functions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sz="2800"/>
              <a:t>Functions</a:t>
            </a:r>
            <a:endParaRPr sz="2800"/>
          </a:p>
        </p:txBody>
      </p:sp>
      <p:sp>
        <p:nvSpPr>
          <p:cNvPr id="289" name="Google Shape;289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i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90" name="Google Shape;29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16</a:t>
            </a:fld>
            <a:endParaRPr/>
          </a:p>
        </p:txBody>
      </p:sp>
      <p:sp>
        <p:nvSpPr>
          <p:cNvPr id="291" name="Google Shape;291;p50"/>
          <p:cNvSpPr txBox="1"/>
          <p:nvPr/>
        </p:nvSpPr>
        <p:spPr>
          <a:xfrm>
            <a:off x="838199" y="1406360"/>
            <a:ext cx="107776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programming, a </a:t>
            </a:r>
            <a:r>
              <a:rPr lang="pt-PT"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function</a:t>
            </a: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is a defined sequence of statements to perform computations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define a function by specifying a name and the sequence of statements inside the indentation. Later, you can </a:t>
            </a:r>
            <a:r>
              <a:rPr lang="pt-PT" sz="18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call</a:t>
            </a: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the function by its name.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the next example, we define a function that takes two input values and calculates the sum of their squares. Then, we call the function for to display the result:</a:t>
            </a:r>
            <a:endParaRPr/>
          </a:p>
          <a:p>
            <a: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PT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Input:                                                                                                                                       Output: </a:t>
            </a:r>
            <a:endParaRPr/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2" name="Google Shape;29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115" y="3661788"/>
            <a:ext cx="6255937" cy="276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1686" y="3712657"/>
            <a:ext cx="35242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1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>
                <a:solidFill>
                  <a:schemeClr val="lt1"/>
                </a:solidFill>
              </a:rPr>
              <a:t>Example Roboloco code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sz="2800"/>
              <a:t>Example RoboLoco code</a:t>
            </a:r>
            <a:br>
              <a:rPr lang="pt-PT" sz="2800"/>
            </a:br>
            <a:endParaRPr sz="2800"/>
          </a:p>
        </p:txBody>
      </p:sp>
      <p:sp>
        <p:nvSpPr>
          <p:cNvPr id="308" name="Google Shape;308;p52"/>
          <p:cNvSpPr txBox="1">
            <a:spLocks noGrp="1"/>
          </p:cNvSpPr>
          <p:nvPr>
            <p:ph type="body" idx="1"/>
          </p:nvPr>
        </p:nvSpPr>
        <p:spPr>
          <a:xfrm>
            <a:off x="828152" y="128301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In the following example, we define two variables and check several conditions:</a:t>
            </a:r>
            <a:endParaRPr sz="16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The functions move_to_right and move_to_left (not defined in this code) do not take input values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Which function would be executed after running this code?</a:t>
            </a:r>
            <a:endParaRPr sz="1600"/>
          </a:p>
        </p:txBody>
      </p:sp>
      <p:sp>
        <p:nvSpPr>
          <p:cNvPr id="309" name="Google Shape;30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18</a:t>
            </a:fld>
            <a:endParaRPr/>
          </a:p>
        </p:txBody>
      </p:sp>
      <p:pic>
        <p:nvPicPr>
          <p:cNvPr id="310" name="Google Shape;31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6648" y="2086969"/>
            <a:ext cx="710565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19</a:t>
            </a:fld>
            <a:endParaRPr/>
          </a:p>
        </p:txBody>
      </p:sp>
      <p:pic>
        <p:nvPicPr>
          <p:cNvPr id="318" name="Google Shape;318;p1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379" r="16377"/>
          <a:stretch/>
        </p:blipFill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8"/>
          <p:cNvSpPr txBox="1"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</a:pPr>
            <a:r>
              <a:rPr lang="pt-PT"/>
              <a:t>THANK YOU</a:t>
            </a:r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body" idx="1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https://teducativas.madeira.gov.pt/roboloco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pic>
        <p:nvPicPr>
          <p:cNvPr id="321" name="Google Shape;321;p18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233" t="-1601" r="-231" b="27937"/>
          <a:stretch/>
        </p:blipFill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8060" r="8059"/>
          <a:stretch/>
        </p:blipFill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6666" y="648235"/>
            <a:ext cx="2509227" cy="1758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E93491"/>
            </a:gs>
          </a:gsLst>
          <a:lin ang="81000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TOPICS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What is a program?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First program in Python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Types of values in Python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 sz="1800">
                <a:solidFill>
                  <a:schemeClr val="lt1"/>
                </a:solidFill>
              </a:rPr>
              <a:t>Boolean expressions and logical operators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 sz="1800">
                <a:solidFill>
                  <a:schemeClr val="lt1"/>
                </a:solidFill>
              </a:rPr>
              <a:t>Conditional expressions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Loops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Functions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/>
              <a:t>Example Roboloco code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sldNum" idx="12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003" y="2958997"/>
            <a:ext cx="3893174" cy="272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>
                <a:solidFill>
                  <a:schemeClr val="lt1"/>
                </a:solidFill>
              </a:rPr>
              <a:t>What is a program?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72dcd663e8_0_0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5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pt-PT"/>
              <a:t>What is a program?</a:t>
            </a:r>
            <a:endParaRPr/>
          </a:p>
        </p:txBody>
      </p:sp>
      <p:sp>
        <p:nvSpPr>
          <p:cNvPr id="173" name="Google Shape;173;g172dcd663e8_0_0"/>
          <p:cNvSpPr txBox="1">
            <a:spLocks noGrp="1"/>
          </p:cNvSpPr>
          <p:nvPr>
            <p:ph type="body" idx="1"/>
          </p:nvPr>
        </p:nvSpPr>
        <p:spPr>
          <a:xfrm>
            <a:off x="850392" y="2825496"/>
            <a:ext cx="6190500" cy="3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t-PT"/>
              <a:t>A program is a set of instructions that describes how to perform a certain computation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</a:pPr>
            <a:r>
              <a:rPr lang="pt-PT"/>
              <a:t>Key features (in any programming language)</a:t>
            </a:r>
            <a:endParaRPr/>
          </a:p>
          <a:p>
            <a:pPr marL="914400" lvl="1" indent="-3416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pt-PT" sz="1708" b="1"/>
              <a:t>Input</a:t>
            </a:r>
            <a:r>
              <a:rPr lang="pt-PT" sz="1708"/>
              <a:t>: getting data from a source (file, device etc.)</a:t>
            </a:r>
            <a:endParaRPr sz="2508"/>
          </a:p>
          <a:p>
            <a:pPr marL="57150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3670"/>
              <a:buFont typeface="Arial"/>
              <a:buNone/>
            </a:pPr>
            <a:endParaRPr sz="1708"/>
          </a:p>
          <a:p>
            <a:pPr marL="914400" lvl="1" indent="-3416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pt-PT" sz="1708" b="1"/>
              <a:t>Output</a:t>
            </a:r>
            <a:r>
              <a:rPr lang="pt-PT" sz="1708"/>
              <a:t>: displaying data after some computation and saving in an output file</a:t>
            </a:r>
            <a:endParaRPr sz="2508"/>
          </a:p>
          <a:p>
            <a:pPr marL="914400" lvl="1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3670"/>
              <a:buFont typeface="Arial"/>
              <a:buNone/>
            </a:pPr>
            <a:endParaRPr sz="1708"/>
          </a:p>
          <a:p>
            <a:pPr marL="914400" lvl="1" indent="-3416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pt-PT" sz="1708" b="1"/>
              <a:t>Mathematical operations</a:t>
            </a:r>
            <a:r>
              <a:rPr lang="pt-PT" sz="1708"/>
              <a:t> (part of computation)</a:t>
            </a:r>
            <a:endParaRPr sz="2508"/>
          </a:p>
          <a:p>
            <a:pPr marL="571500" lvl="1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3670"/>
              <a:buFont typeface="Arial"/>
              <a:buNone/>
            </a:pPr>
            <a:endParaRPr sz="1708"/>
          </a:p>
          <a:p>
            <a:pPr marL="914400" lvl="1" indent="-341630" algn="l" rtl="0"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pt-PT" sz="1708" b="1"/>
              <a:t>Conditional execution</a:t>
            </a:r>
            <a:r>
              <a:rPr lang="pt-PT" sz="1708"/>
              <a:t>: checking for certain conditions and running the code</a:t>
            </a:r>
            <a:endParaRPr sz="1908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74" name="Google Shape;174;g172dcd663e8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7451965" y="1665520"/>
            <a:ext cx="4266962" cy="4266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72dcd663e8_0_0"/>
          <p:cNvSpPr txBox="1">
            <a:spLocks noGrp="1"/>
          </p:cNvSpPr>
          <p:nvPr>
            <p:ph type="ftr" idx="11"/>
          </p:nvPr>
        </p:nvSpPr>
        <p:spPr>
          <a:xfrm>
            <a:off x="7964424" y="62179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PYTHON</a:t>
            </a:r>
            <a:endParaRPr/>
          </a:p>
        </p:txBody>
      </p:sp>
      <p:sp>
        <p:nvSpPr>
          <p:cNvPr id="176" name="Google Shape;176;g172dcd663e8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>
                <a:solidFill>
                  <a:schemeClr val="lt1"/>
                </a:solidFill>
              </a:rPr>
              <a:t>First Program in Python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sz="2800"/>
              <a:t>First program in Python</a:t>
            </a:r>
            <a:endParaRPr sz="2800"/>
          </a:p>
        </p:txBody>
      </p:sp>
      <p:sp>
        <p:nvSpPr>
          <p:cNvPr id="190" name="Google Shape;190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 b="1"/>
              <a:t>Print</a:t>
            </a:r>
            <a:r>
              <a:rPr lang="pt-PT" sz="1600"/>
              <a:t> statement: displaying result (e.g. text) on the screen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pt-PT" sz="1400"/>
              <a:t>Any statement in a row starting with </a:t>
            </a:r>
            <a:r>
              <a:rPr lang="pt-PT" sz="1400" b="1"/>
              <a:t>#</a:t>
            </a:r>
            <a:r>
              <a:rPr lang="pt-PT" sz="1400"/>
              <a:t> represents a comment and is not executed as code</a:t>
            </a:r>
            <a:endParaRPr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 b="1"/>
              <a:t>Arithmetic operators</a:t>
            </a:r>
            <a:r>
              <a:rPr lang="pt-PT" sz="1600"/>
              <a:t>: performing computations (+,-,*,/ and ** as exponent)</a:t>
            </a:r>
            <a:endParaRPr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 b="1"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191" name="Google Shape;19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  <p:pic>
        <p:nvPicPr>
          <p:cNvPr id="192" name="Google Shape;19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558" y="2691872"/>
            <a:ext cx="36099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4558" y="4208992"/>
            <a:ext cx="51435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>
                <a:solidFill>
                  <a:schemeClr val="lt1"/>
                </a:solidFill>
              </a:rPr>
              <a:t>Values and Types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pt-PT" sz="2800"/>
              <a:t>Values and types</a:t>
            </a:r>
            <a:endParaRPr sz="2800"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 b="1"/>
              <a:t>Values: </a:t>
            </a:r>
            <a:r>
              <a:rPr lang="pt-PT" sz="1600"/>
              <a:t>individual data items, like numbers or letters e.g. 12, 12.3, ‘robot’</a:t>
            </a:r>
            <a:endParaRPr/>
          </a:p>
          <a:p>
            <a:pPr marL="4572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Each value has a </a:t>
            </a:r>
            <a:r>
              <a:rPr lang="pt-PT" sz="1600" b="1"/>
              <a:t>type </a:t>
            </a:r>
            <a:r>
              <a:rPr lang="pt-PT" sz="1600"/>
              <a:t>e.g. integer, string, floating number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pt-PT" sz="1600"/>
              <a:t>You can retrieve the type of a value with the simple command </a:t>
            </a:r>
            <a:r>
              <a:rPr lang="pt-PT" sz="1600" i="1"/>
              <a:t>type: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pt-PT" sz="1400" i="1"/>
              <a:t>Input: </a:t>
            </a:r>
            <a:endParaRPr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/>
          </a:p>
          <a:p>
            <a:pPr marL="9144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i="1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pt-PT" sz="1400" i="1"/>
              <a:t>Output (corresponding to each row)</a:t>
            </a:r>
            <a:endParaRPr sz="1800"/>
          </a:p>
          <a:p>
            <a:pPr marL="4572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200"/>
          </a:p>
        </p:txBody>
      </p:sp>
      <p:sp>
        <p:nvSpPr>
          <p:cNvPr id="209" name="Google Shape;20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  <p:pic>
        <p:nvPicPr>
          <p:cNvPr id="210" name="Google Shape;21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407" y="195304"/>
            <a:ext cx="1336191" cy="146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930" y="3707871"/>
            <a:ext cx="20478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930" y="5382683"/>
            <a:ext cx="157162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pt-PT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PYTHON</a:t>
            </a:r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PT" sz="2000">
                <a:solidFill>
                  <a:schemeClr val="lt1"/>
                </a:solidFill>
              </a:rPr>
              <a:t>Boolean expressions and logical operators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Ecrã Panorâmico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3" baseType="lpstr">
      <vt:lpstr>Arial</vt:lpstr>
      <vt:lpstr>Open Sans</vt:lpstr>
      <vt:lpstr>Calibri</vt:lpstr>
      <vt:lpstr>GradientUnivers</vt:lpstr>
      <vt:lpstr>INTRODUCTION TO PROGRAMMING IN PYTHON</vt:lpstr>
      <vt:lpstr>TOPICS</vt:lpstr>
      <vt:lpstr>INTRODUCTION</vt:lpstr>
      <vt:lpstr>What is a program?</vt:lpstr>
      <vt:lpstr>PYTHON</vt:lpstr>
      <vt:lpstr>First program in Python</vt:lpstr>
      <vt:lpstr>PYTHON</vt:lpstr>
      <vt:lpstr>Values and types</vt:lpstr>
      <vt:lpstr>PYTHON</vt:lpstr>
      <vt:lpstr>Boolean expressions and logical operators</vt:lpstr>
      <vt:lpstr>PYTHON</vt:lpstr>
      <vt:lpstr>Conditional expressions</vt:lpstr>
      <vt:lpstr>PYTHON</vt:lpstr>
      <vt:lpstr>Loops</vt:lpstr>
      <vt:lpstr>PYTHON</vt:lpstr>
      <vt:lpstr>Functions</vt:lpstr>
      <vt:lpstr>PYTHON</vt:lpstr>
      <vt:lpstr>Example RoboLoco code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 IN PYTHON</dc:title>
  <dc:creator>Emanuel Filipe Fernandes Garcês</dc:creator>
  <cp:lastModifiedBy>Emanuel Filipe Fernandes Garcês</cp:lastModifiedBy>
  <cp:revision>1</cp:revision>
  <dcterms:created xsi:type="dcterms:W3CDTF">2022-07-13T07:22:55Z</dcterms:created>
  <dcterms:modified xsi:type="dcterms:W3CDTF">2023-03-07T21:30:16Z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