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7056">
          <p15:clr>
            <a:srgbClr val="A4A3A4"/>
          </p15:clr>
        </p15:guide>
        <p15:guide id="3" orient="horz" pos="316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KVxAJPgelQW2L3F9jJW2cdRGh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71" y="67"/>
      </p:cViewPr>
      <p:guideLst>
        <p:guide orient="horz" pos="1392"/>
        <p:guide pos="7056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Answer: move_to_left()</a:t>
            </a:r>
            <a:endParaRPr/>
          </a:p>
        </p:txBody>
      </p:sp>
      <p:sp>
        <p:nvSpPr>
          <p:cNvPr id="305" name="Google Shape;305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72dcd663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72dcd663e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72dcd663e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2 do Diapositivo" type="title">
  <p:cSld name="TITLE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i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" name="Google Shape;18;p20"/>
          <p:cNvCxnSpPr/>
          <p:nvPr/>
        </p:nvCxnSpPr>
        <p:spPr>
          <a:xfrm>
            <a:off x="1301262" y="3496322"/>
            <a:ext cx="0" cy="335280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9" name="Google Shape;19;p20"/>
          <p:cNvSpPr/>
          <p:nvPr/>
        </p:nvSpPr>
        <p:spPr>
          <a:xfrm>
            <a:off x="8217780" y="2973840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p20"/>
          <p:cNvSpPr/>
          <p:nvPr/>
        </p:nvSpPr>
        <p:spPr>
          <a:xfrm>
            <a:off x="7859002" y="2744546"/>
            <a:ext cx="139038" cy="139038"/>
          </a:xfrm>
          <a:custGeom>
            <a:avLst/>
            <a:gdLst/>
            <a:ahLst/>
            <a:cxnLst/>
            <a:rect l="l" t="t" r="r" b="b"/>
            <a:pathLst>
              <a:path w="139038" h="139038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21;p20"/>
          <p:cNvSpPr/>
          <p:nvPr/>
        </p:nvSpPr>
        <p:spPr>
          <a:xfrm>
            <a:off x="7843462" y="3198265"/>
            <a:ext cx="127713" cy="127713"/>
          </a:xfrm>
          <a:custGeom>
            <a:avLst/>
            <a:gdLst/>
            <a:ahLst/>
            <a:cxnLst/>
            <a:rect l="l" t="t" r="r" b="b"/>
            <a:pathLst>
              <a:path w="127713" h="127713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04" name="Google Shape;104;p33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09" name="Google Shape;109;p34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17" name="Google Shape;117;p35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25" name="Google Shape;125;p36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72dcd663e8_0_158"/>
          <p:cNvSpPr>
            <a:spLocks noGrp="1"/>
          </p:cNvSpPr>
          <p:nvPr>
            <p:ph type="pic" idx="2"/>
          </p:nvPr>
        </p:nvSpPr>
        <p:spPr>
          <a:xfrm>
            <a:off x="7451965" y="1665520"/>
            <a:ext cx="4266900" cy="426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g172dcd663e8_0_158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5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172dcd663e8_0_158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500" cy="3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172dcd663e8_0_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72dcd663e8_0_158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72dcd663e8_0_1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33" name="Google Shape;133;g172dcd663e8_0_158"/>
          <p:cNvCxnSpPr/>
          <p:nvPr/>
        </p:nvCxnSpPr>
        <p:spPr>
          <a:xfrm>
            <a:off x="0" y="806470"/>
            <a:ext cx="7903800" cy="0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34" name="Google Shape;134;g172dcd663e8_0_158"/>
          <p:cNvSpPr/>
          <p:nvPr/>
        </p:nvSpPr>
        <p:spPr>
          <a:xfrm>
            <a:off x="11281590" y="2070656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172dcd663e8_0_158"/>
          <p:cNvSpPr/>
          <p:nvPr/>
        </p:nvSpPr>
        <p:spPr>
          <a:xfrm>
            <a:off x="10969280" y="1780012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Conteúdos" type="obj">
  <p:cSld name="OBJECT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18900044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2dcd663e8_0_517"/>
          <p:cNvSpPr txBox="1">
            <a:spLocks noGrp="1"/>
          </p:cNvSpPr>
          <p:nvPr>
            <p:ph type="title"/>
          </p:nvPr>
        </p:nvSpPr>
        <p:spPr>
          <a:xfrm>
            <a:off x="576072" y="365125"/>
            <a:ext cx="10771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72dcd663e8_0_517"/>
          <p:cNvSpPr txBox="1">
            <a:spLocks noGrp="1"/>
          </p:cNvSpPr>
          <p:nvPr>
            <p:ph type="body" idx="1"/>
          </p:nvPr>
        </p:nvSpPr>
        <p:spPr>
          <a:xfrm>
            <a:off x="576072" y="1825625"/>
            <a:ext cx="10771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g172dcd663e8_0_517"/>
          <p:cNvSpPr txBox="1">
            <a:spLocks noGrp="1"/>
          </p:cNvSpPr>
          <p:nvPr>
            <p:ph type="dt" idx="10"/>
          </p:nvPr>
        </p:nvSpPr>
        <p:spPr>
          <a:xfrm>
            <a:off x="65836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72dcd663e8_0_517"/>
          <p:cNvSpPr txBox="1">
            <a:spLocks noGrp="1"/>
          </p:cNvSpPr>
          <p:nvPr>
            <p:ph type="ftr" idx="11"/>
          </p:nvPr>
        </p:nvSpPr>
        <p:spPr>
          <a:xfrm>
            <a:off x="8503920" y="841248"/>
            <a:ext cx="363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72dcd663e8_0_5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142" name="Google Shape;142;g172dcd663e8_0_517"/>
          <p:cNvSpPr/>
          <p:nvPr/>
        </p:nvSpPr>
        <p:spPr>
          <a:xfrm>
            <a:off x="11202264" y="344083"/>
            <a:ext cx="151536" cy="151536"/>
          </a:xfrm>
          <a:custGeom>
            <a:avLst/>
            <a:gdLst/>
            <a:ahLst/>
            <a:cxnLst/>
            <a:rect l="l" t="t" r="r" b="b"/>
            <a:pathLst>
              <a:path w="151536" h="151536" extrusionOk="0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g172dcd663e8_0_517"/>
          <p:cNvSpPr/>
          <p:nvPr/>
        </p:nvSpPr>
        <p:spPr>
          <a:xfrm>
            <a:off x="11563141" y="590910"/>
            <a:ext cx="108625" cy="108625"/>
          </a:xfrm>
          <a:custGeom>
            <a:avLst/>
            <a:gdLst/>
            <a:ahLst/>
            <a:cxnLst/>
            <a:rect l="l" t="t" r="r" b="b"/>
            <a:pathLst>
              <a:path w="108625" h="108625" extrusionOk="0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penas Título">
  <p:cSld name="2_Apenas Título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810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>
            <a:spLocks noGrp="1"/>
          </p:cNvSpPr>
          <p:nvPr>
            <p:ph type="pic" idx="2"/>
          </p:nvPr>
        </p:nvSpPr>
        <p:spPr>
          <a:xfrm>
            <a:off x="1366432" y="2530058"/>
            <a:ext cx="3707972" cy="3707971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5202936" y="585216"/>
            <a:ext cx="5833872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658368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28" name="Google Shape;28;p21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202936" y="3127248"/>
            <a:ext cx="5833872" cy="311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/>
          <p:nvPr/>
        </p:nvSpPr>
        <p:spPr>
          <a:xfrm>
            <a:off x="4745394" y="276027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31;p21"/>
          <p:cNvSpPr/>
          <p:nvPr/>
        </p:nvSpPr>
        <p:spPr>
          <a:xfrm>
            <a:off x="4386614" y="2530982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21"/>
          <p:cNvSpPr/>
          <p:nvPr/>
        </p:nvSpPr>
        <p:spPr>
          <a:xfrm>
            <a:off x="1669987" y="6031572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>
  <p:cSld name="Cabeçalho da Secção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1" i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22"/>
          <p:cNvSpPr/>
          <p:nvPr/>
        </p:nvSpPr>
        <p:spPr>
          <a:xfrm>
            <a:off x="10772266" y="3054359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10724364" y="2515838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11024834" y="2787572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39;p22"/>
          <p:cNvSpPr/>
          <p:nvPr/>
        </p:nvSpPr>
        <p:spPr>
          <a:xfrm>
            <a:off x="1261869" y="2633448"/>
            <a:ext cx="151536" cy="151536"/>
          </a:xfrm>
          <a:custGeom>
            <a:avLst/>
            <a:gdLst/>
            <a:ahLst/>
            <a:cxnLst/>
            <a:rect l="l" t="t" r="r" b="b"/>
            <a:pathLst>
              <a:path w="151536" h="151536" extrusionOk="0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40;p22"/>
          <p:cNvSpPr/>
          <p:nvPr/>
        </p:nvSpPr>
        <p:spPr>
          <a:xfrm>
            <a:off x="1064053" y="3083338"/>
            <a:ext cx="95759" cy="95759"/>
          </a:xfrm>
          <a:custGeom>
            <a:avLst/>
            <a:gdLst/>
            <a:ahLst/>
            <a:cxnLst/>
            <a:rect l="l" t="t" r="r" b="b"/>
            <a:pathLst>
              <a:path w="95759" h="95759" extrusionOk="0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22"/>
          <p:cNvSpPr/>
          <p:nvPr/>
        </p:nvSpPr>
        <p:spPr>
          <a:xfrm>
            <a:off x="1413405" y="3492870"/>
            <a:ext cx="108625" cy="108625"/>
          </a:xfrm>
          <a:custGeom>
            <a:avLst/>
            <a:gdLst/>
            <a:ahLst/>
            <a:cxnLst/>
            <a:rect l="l" t="t" r="r" b="b"/>
            <a:pathLst>
              <a:path w="108625" h="108625" extrusionOk="0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46" name="Google Shape;46;p28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ó Título">
  <p:cSld name="1_Só Título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81000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>
            <a:spLocks noGrp="1"/>
          </p:cNvSpPr>
          <p:nvPr>
            <p:ph type="pic" idx="2"/>
          </p:nvPr>
        </p:nvSpPr>
        <p:spPr>
          <a:xfrm>
            <a:off x="1777111" y="407499"/>
            <a:ext cx="1952279" cy="1952279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6"/>
          <p:cNvSpPr>
            <a:spLocks noGrp="1"/>
          </p:cNvSpPr>
          <p:nvPr>
            <p:ph type="pic" idx="3"/>
          </p:nvPr>
        </p:nvSpPr>
        <p:spPr>
          <a:xfrm>
            <a:off x="3528345" y="1972581"/>
            <a:ext cx="2290065" cy="2273502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6"/>
          <p:cNvSpPr>
            <a:spLocks noGrp="1"/>
          </p:cNvSpPr>
          <p:nvPr>
            <p:ph type="pic" idx="4"/>
          </p:nvPr>
        </p:nvSpPr>
        <p:spPr>
          <a:xfrm>
            <a:off x="5579539" y="4386312"/>
            <a:ext cx="3119293" cy="246281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6"/>
          <p:cNvSpPr>
            <a:spLocks noGrp="1"/>
          </p:cNvSpPr>
          <p:nvPr>
            <p:ph type="pic" idx="5"/>
          </p:nvPr>
        </p:nvSpPr>
        <p:spPr>
          <a:xfrm>
            <a:off x="1092905" y="4018982"/>
            <a:ext cx="3854161" cy="2839018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658368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56" name="Google Shape;56;p26"/>
          <p:cNvSpPr/>
          <p:nvPr/>
        </p:nvSpPr>
        <p:spPr>
          <a:xfrm>
            <a:off x="1472366" y="1859534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26"/>
          <p:cNvSpPr/>
          <p:nvPr/>
        </p:nvSpPr>
        <p:spPr>
          <a:xfrm>
            <a:off x="2014523" y="3146867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26"/>
          <p:cNvSpPr/>
          <p:nvPr/>
        </p:nvSpPr>
        <p:spPr>
          <a:xfrm>
            <a:off x="5404920" y="4508295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9" name="Google Shape;59;p26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760720" y="3127248"/>
            <a:ext cx="5276088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o de Título">
  <p:cSld name="3_Diapositivo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 rot="-5400000">
            <a:off x="9811512" y="1591056"/>
            <a:ext cx="35478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66" name="Google Shape;66;p29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67" name="Google Shape;67;p29"/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9349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283464" y="301752"/>
            <a:ext cx="5221224" cy="6263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1"/>
          </p:nvPr>
        </p:nvSpPr>
        <p:spPr>
          <a:xfrm>
            <a:off x="1444752" y="1825625"/>
            <a:ext cx="45537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2"/>
          </p:nvPr>
        </p:nvSpPr>
        <p:spPr>
          <a:xfrm>
            <a:off x="6784848" y="1825625"/>
            <a:ext cx="45537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3" name="Google Shape;73;p30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74" name="Google Shape;74;p30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30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30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2"/>
          </p:nvPr>
        </p:nvSpPr>
        <p:spPr>
          <a:xfrm>
            <a:off x="1444752" y="2505075"/>
            <a:ext cx="455371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3"/>
          </p:nvPr>
        </p:nvSpPr>
        <p:spPr>
          <a:xfrm>
            <a:off x="6784848" y="1681163"/>
            <a:ext cx="45537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4"/>
          </p:nvPr>
        </p:nvSpPr>
        <p:spPr>
          <a:xfrm>
            <a:off x="6784848" y="2505075"/>
            <a:ext cx="455371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3" name="Google Shape;83;p31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84" name="Google Shape;84;p31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31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31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ção">
  <p:cSld name="1_Comparaçã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2"/>
          </p:nvPr>
        </p:nvSpPr>
        <p:spPr>
          <a:xfrm>
            <a:off x="1444752" y="2505075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3"/>
          </p:nvPr>
        </p:nvSpPr>
        <p:spPr>
          <a:xfrm>
            <a:off x="4983480" y="1681163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4"/>
          </p:nvPr>
        </p:nvSpPr>
        <p:spPr>
          <a:xfrm>
            <a:off x="4983480" y="2505075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3" name="Google Shape;93;p32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94" name="Google Shape;94;p32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32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32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32"/>
          <p:cNvSpPr txBox="1">
            <a:spLocks noGrp="1"/>
          </p:cNvSpPr>
          <p:nvPr>
            <p:ph type="body" idx="5"/>
          </p:nvPr>
        </p:nvSpPr>
        <p:spPr>
          <a:xfrm>
            <a:off x="8531352" y="1769269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6"/>
          </p:nvPr>
        </p:nvSpPr>
        <p:spPr>
          <a:xfrm>
            <a:off x="8531352" y="2593181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ctrTitle"/>
          </p:nvPr>
        </p:nvSpPr>
        <p:spPr>
          <a:xfrm>
            <a:off x="1298447" y="594360"/>
            <a:ext cx="7710085" cy="28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mk-MK" dirty="0"/>
              <a:t>Основи на програмирањето во </a:t>
            </a:r>
            <a:r>
              <a:rPr lang="pt-PT" dirty="0"/>
              <a:t>PYTHON</a:t>
            </a:r>
            <a:endParaRPr dirty="0"/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7475" y="5494316"/>
            <a:ext cx="1948576" cy="28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9F516B82-7AF7-74B9-83B0-31BCD154C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212" y="6263640"/>
            <a:ext cx="2393576" cy="4913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sz="2800" dirty="0">
                <a:solidFill>
                  <a:schemeClr val="tx1"/>
                </a:solidFill>
              </a:rPr>
              <a:t>Логички изрази и оператори</a:t>
            </a:r>
            <a:endParaRPr lang="mk-MK" sz="1000" dirty="0">
              <a:solidFill>
                <a:schemeClr val="tx1"/>
              </a:solidFill>
            </a:endParaRPr>
          </a:p>
        </p:txBody>
      </p:sp>
      <p:sp>
        <p:nvSpPr>
          <p:cNvPr id="226" name="Google Shape;226;p44"/>
          <p:cNvSpPr txBox="1">
            <a:spLocks noGrp="1"/>
          </p:cNvSpPr>
          <p:nvPr>
            <p:ph type="body" idx="1"/>
          </p:nvPr>
        </p:nvSpPr>
        <p:spPr>
          <a:xfrm>
            <a:off x="838200" y="171509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i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</p:txBody>
      </p:sp>
      <p:sp>
        <p:nvSpPr>
          <p:cNvPr id="227" name="Google Shape;22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10</a:t>
            </a:fld>
            <a:endParaRPr/>
          </a:p>
        </p:txBody>
      </p:sp>
      <p:sp>
        <p:nvSpPr>
          <p:cNvPr id="228" name="Google Shape;228;p44"/>
          <p:cNvSpPr txBox="1"/>
          <p:nvPr/>
        </p:nvSpPr>
        <p:spPr>
          <a:xfrm>
            <a:off x="838200" y="1804034"/>
            <a:ext cx="10998200" cy="395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mk-MK" sz="1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Логички израз  е </a:t>
            </a:r>
            <a:r>
              <a:rPr lang="mk-MK" sz="160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оној кој може да биде  Точно или Неточно (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6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True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mk-MK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или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6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False</a:t>
            </a:r>
            <a:r>
              <a:rPr lang="mk-MK" sz="16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mk-MK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Некои споредбени оператори може да се користат да се провери дали дадениот израз е вистинит или невистинит:</a:t>
            </a:r>
          </a:p>
          <a:p>
            <a:pPr marL="114300"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mk-MK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Влез</a:t>
            </a:r>
            <a:r>
              <a:rPr lang="pt-PT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                                                                                            </a:t>
            </a:r>
            <a:r>
              <a:rPr lang="mk-MK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Излез</a:t>
            </a:r>
            <a:r>
              <a:rPr lang="pt-PT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True </a:t>
            </a:r>
            <a:r>
              <a:rPr lang="mk-MK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False </a:t>
            </a:r>
            <a:r>
              <a:rPr lang="mk-MK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се од типот </a:t>
            </a:r>
            <a:r>
              <a:rPr lang="pt-PT" sz="1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boolean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mk-MK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string!):</a:t>
            </a:r>
            <a:endParaRPr dirty="0"/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9" name="Google Shape;22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07" y="195304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7458" y="3118380"/>
            <a:ext cx="36385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3979" y="3707631"/>
            <a:ext cx="949060" cy="117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6867" y="5934605"/>
            <a:ext cx="23241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1758" y="5934605"/>
            <a:ext cx="1762125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40" name="Google Shape;240;p45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sz="2000" dirty="0">
                <a:solidFill>
                  <a:schemeClr val="lt1"/>
                </a:solidFill>
              </a:rPr>
              <a:t>Условни искази</a:t>
            </a:r>
            <a:endParaRPr lang="mk-M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>
            <a:spLocks noGrp="1"/>
          </p:cNvSpPr>
          <p:nvPr>
            <p:ph type="title"/>
          </p:nvPr>
        </p:nvSpPr>
        <p:spPr>
          <a:xfrm>
            <a:off x="1104239" y="2366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sz="2800" dirty="0">
                <a:solidFill>
                  <a:schemeClr val="tx1"/>
                </a:solidFill>
              </a:rPr>
              <a:t>Условни искази</a:t>
            </a:r>
            <a:endParaRPr lang="mk-MK" sz="1000" dirty="0">
              <a:solidFill>
                <a:schemeClr val="tx1"/>
              </a:solidFill>
            </a:endParaRPr>
          </a:p>
        </p:txBody>
      </p:sp>
      <p:sp>
        <p:nvSpPr>
          <p:cNvPr id="247" name="Google Shape;247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i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</p:txBody>
      </p:sp>
      <p:sp>
        <p:nvSpPr>
          <p:cNvPr id="248" name="Google Shape;24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12</a:t>
            </a:fld>
            <a:endParaRPr/>
          </a:p>
        </p:txBody>
      </p:sp>
      <p:sp>
        <p:nvSpPr>
          <p:cNvPr id="249" name="Google Shape;249;p46"/>
          <p:cNvSpPr txBox="1"/>
          <p:nvPr/>
        </p:nvSpPr>
        <p:spPr>
          <a:xfrm>
            <a:off x="838200" y="1519368"/>
            <a:ext cx="11353800" cy="355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PT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mk-MK" sz="17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Условните искази </a:t>
            </a:r>
            <a:r>
              <a:rPr lang="mk-MK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проверуваат дали вредноста е Вистина или Невистина(</a:t>
            </a:r>
            <a:r>
              <a:rPr lang="pt-PT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True </a:t>
            </a:r>
            <a:r>
              <a:rPr lang="mk-MK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или</a:t>
            </a:r>
            <a:r>
              <a:rPr lang="pt-PT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False</a:t>
            </a:r>
            <a:r>
              <a:rPr lang="mk-MK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lang="pt-PT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mk-MK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ако е </a:t>
            </a:r>
            <a:r>
              <a:rPr lang="pt-PT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True, </a:t>
            </a:r>
            <a:r>
              <a:rPr lang="mk-MK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се извршува дадената наредба, ако не е ништо не се случува</a:t>
            </a:r>
            <a:r>
              <a:rPr lang="pt-PT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pt-PT" sz="15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                                                                                                 Output:</a:t>
            </a:r>
            <a:endParaRPr dirty="0"/>
          </a:p>
          <a:p>
            <a:pPr marL="5715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mk-MK" sz="17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Вгнездените искази </a:t>
            </a:r>
            <a:r>
              <a:rPr lang="mk-MK" sz="170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се извршуваат ако првиот услов е</a:t>
            </a:r>
            <a:r>
              <a:rPr lang="pt-PT" sz="170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False. </a:t>
            </a:r>
            <a:r>
              <a:rPr lang="mk-MK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Останатите услови се ознаќуваат со </a:t>
            </a:r>
            <a:r>
              <a:rPr lang="pt-PT" sz="17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elif</a:t>
            </a:r>
            <a:r>
              <a:rPr lang="pt-PT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(else if) </a:t>
            </a:r>
            <a:r>
              <a:rPr lang="mk-MK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</a:t>
            </a:r>
            <a:r>
              <a:rPr lang="pt-PT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7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else</a:t>
            </a:r>
            <a:r>
              <a:rPr lang="pt-PT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mk-MK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кои се извршуваат ако претходните искази се  </a:t>
            </a:r>
            <a:r>
              <a:rPr lang="pt-PT" sz="17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False:</a:t>
            </a:r>
            <a:endParaRPr dirty="0"/>
          </a:p>
          <a:p>
            <a:pPr marL="914400" marR="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Input:                                                                                          Output:</a:t>
            </a: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0" name="Google Shape;25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07" y="195304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6"/>
          <p:cNvPicPr preferRelativeResize="0"/>
          <p:nvPr/>
        </p:nvPicPr>
        <p:blipFill rotWithShape="1">
          <a:blip r:embed="rId4">
            <a:alphaModFix/>
          </a:blip>
          <a:srcRect t="12568"/>
          <a:stretch/>
        </p:blipFill>
        <p:spPr>
          <a:xfrm>
            <a:off x="1512649" y="5158506"/>
            <a:ext cx="3386137" cy="162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6176" y="5315657"/>
            <a:ext cx="19335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5536" y="2544222"/>
            <a:ext cx="314325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0" y="2614561"/>
            <a:ext cx="22098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Циклуси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sz="2800" dirty="0">
                <a:solidFill>
                  <a:schemeClr val="tx1"/>
                </a:solidFill>
              </a:rPr>
              <a:t>Циклуси</a:t>
            </a:r>
          </a:p>
        </p:txBody>
      </p:sp>
      <p:sp>
        <p:nvSpPr>
          <p:cNvPr id="268" name="Google Shape;268;p48"/>
          <p:cNvSpPr txBox="1">
            <a:spLocks noGrp="1"/>
          </p:cNvSpPr>
          <p:nvPr>
            <p:ph type="body" idx="1"/>
          </p:nvPr>
        </p:nvSpPr>
        <p:spPr>
          <a:xfrm>
            <a:off x="838200" y="1705049"/>
            <a:ext cx="10515600" cy="171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i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</p:txBody>
      </p:sp>
      <p:sp>
        <p:nvSpPr>
          <p:cNvPr id="269" name="Google Shape;26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14</a:t>
            </a:fld>
            <a:endParaRPr/>
          </a:p>
        </p:txBody>
      </p:sp>
      <p:pic>
        <p:nvPicPr>
          <p:cNvPr id="270" name="Google Shape;27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0009" y="264903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571" y="2671867"/>
            <a:ext cx="19526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8"/>
          <p:cNvSpPr txBox="1"/>
          <p:nvPr/>
        </p:nvSpPr>
        <p:spPr>
          <a:xfrm>
            <a:off x="990600" y="1628844"/>
            <a:ext cx="10515600" cy="396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k-MK" sz="1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Циклус </a:t>
            </a:r>
            <a:r>
              <a:rPr lang="mk-MK" sz="180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се извршува се додека условот е исполнет. Циклусот се извршува со наредбата </a:t>
            </a:r>
            <a:r>
              <a:rPr lang="pt-PT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while</a:t>
            </a:r>
            <a:r>
              <a:rPr lang="pt-PT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pt-PT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Input:                                                                       Output:</a:t>
            </a:r>
            <a:endParaRPr dirty="0"/>
          </a:p>
          <a:p>
            <a:pPr marL="9144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k-MK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Со исказот</a:t>
            </a:r>
            <a:r>
              <a:rPr lang="pt-PT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</a:t>
            </a:r>
            <a:r>
              <a:rPr lang="pt-PT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mk-MK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исто така се извршува циклус</a:t>
            </a:r>
            <a:r>
              <a:rPr lang="pt-PT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mk-MK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Еве како претходниот пример ќе се изврши со</a:t>
            </a:r>
            <a:r>
              <a:rPr lang="pt-PT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‘for’: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pt-PT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Input:                                                                      Output</a:t>
            </a:r>
            <a:endParaRPr dirty="0"/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3" name="Google Shape;273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0" y="2733779"/>
            <a:ext cx="5715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4049" y="4980476"/>
            <a:ext cx="21717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6707" y="4980476"/>
            <a:ext cx="571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mk-MK" sz="2000" dirty="0">
                <a:solidFill>
                  <a:schemeClr val="lt1"/>
                </a:solidFill>
              </a:rPr>
              <a:t>Функции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mk-MK" sz="2800" dirty="0">
                <a:solidFill>
                  <a:schemeClr val="tx1"/>
                </a:solidFill>
              </a:rPr>
              <a:t>Функции</a:t>
            </a:r>
            <a:endParaRPr lang="mk-MK" sz="1050" dirty="0">
              <a:solidFill>
                <a:schemeClr val="tx1"/>
              </a:solidFill>
            </a:endParaRPr>
          </a:p>
        </p:txBody>
      </p:sp>
      <p:sp>
        <p:nvSpPr>
          <p:cNvPr id="289" name="Google Shape;289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i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</p:txBody>
      </p:sp>
      <p:sp>
        <p:nvSpPr>
          <p:cNvPr id="290" name="Google Shape;29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16</a:t>
            </a:fld>
            <a:endParaRPr/>
          </a:p>
        </p:txBody>
      </p:sp>
      <p:sp>
        <p:nvSpPr>
          <p:cNvPr id="291" name="Google Shape;291;p50"/>
          <p:cNvSpPr txBox="1"/>
          <p:nvPr/>
        </p:nvSpPr>
        <p:spPr>
          <a:xfrm>
            <a:off x="838199" y="1406360"/>
            <a:ext cx="1077769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k-MK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 програмирањето </a:t>
            </a:r>
            <a:r>
              <a:rPr lang="pt-PT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mk-MK" sz="1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функциите</a:t>
            </a:r>
            <a:r>
              <a:rPr lang="pt-PT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mk-MK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се дефинираат како низа наредби да извршат некои пресметки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k-MK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Можете да дефинирате функција задавајќи име и низа наредби во неа. Подоцна, таа функција ја повикувате со нејзиното име</a:t>
            </a:r>
            <a:r>
              <a:rPr lang="pt-PT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mk-MK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 следниот пример</a:t>
            </a:r>
            <a:r>
              <a:rPr lang="pt-PT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mk-MK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дефинирана е функција со две влезни променливи и пресметување збир од нивните квадрати. Потоа, ја повикуваме функцијата за да го прикажеме резултатот</a:t>
            </a:r>
            <a:r>
              <a:rPr lang="pt-PT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Input:                                                                                                                                       Output: </a:t>
            </a:r>
            <a:endParaRPr dirty="0"/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2" name="Google Shape;29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07" y="195304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267" y="3952741"/>
            <a:ext cx="6255937" cy="276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5711" y="3873471"/>
            <a:ext cx="35242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1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301" name="Google Shape;301;p51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Примери од </a:t>
            </a:r>
            <a:r>
              <a:rPr lang="en-US" dirty="0" err="1"/>
              <a:t>Roboloco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200"/>
            </a:pPr>
            <a:r>
              <a:rPr lang="mk-MK" sz="2800" dirty="0"/>
              <a:t>Примери од </a:t>
            </a:r>
            <a:r>
              <a:rPr lang="en-US" sz="2800" dirty="0" err="1"/>
              <a:t>Roboloco</a:t>
            </a:r>
            <a:br>
              <a:rPr lang="en-US" sz="2800" dirty="0"/>
            </a:br>
            <a:endParaRPr sz="2800" dirty="0"/>
          </a:p>
        </p:txBody>
      </p:sp>
      <p:sp>
        <p:nvSpPr>
          <p:cNvPr id="308" name="Google Shape;308;p52"/>
          <p:cNvSpPr txBox="1">
            <a:spLocks noGrp="1"/>
          </p:cNvSpPr>
          <p:nvPr>
            <p:ph type="body" idx="1"/>
          </p:nvPr>
        </p:nvSpPr>
        <p:spPr>
          <a:xfrm>
            <a:off x="828152" y="128301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mk-MK" sz="1600" dirty="0"/>
              <a:t>Во следниот пример,  дефинираме две променливи и проверуваме дали се исполнети неколку услови</a:t>
            </a:r>
            <a:r>
              <a:rPr lang="pt-PT" sz="1600" dirty="0"/>
              <a:t>:</a:t>
            </a:r>
            <a:endParaRPr sz="1600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 dirty="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mk-MK" sz="1600" dirty="0"/>
              <a:t>Функциите </a:t>
            </a:r>
            <a:r>
              <a:rPr lang="pt-PT" sz="1600" dirty="0"/>
              <a:t>move_to_right </a:t>
            </a:r>
            <a:r>
              <a:rPr lang="mk-MK" sz="1600" dirty="0"/>
              <a:t>и</a:t>
            </a:r>
            <a:r>
              <a:rPr lang="pt-PT" sz="1600" dirty="0"/>
              <a:t> move_to_left </a:t>
            </a:r>
            <a:r>
              <a:rPr lang="mk-MK" sz="1600" dirty="0"/>
              <a:t>немаат влезни вредности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mk-MK" sz="1600" dirty="0"/>
              <a:t>Која функција ќе се изврши со оваа програма</a:t>
            </a:r>
            <a:r>
              <a:rPr lang="pt-PT" sz="1600" dirty="0"/>
              <a:t>?</a:t>
            </a:r>
            <a:endParaRPr sz="1600" dirty="0"/>
          </a:p>
        </p:txBody>
      </p:sp>
      <p:sp>
        <p:nvSpPr>
          <p:cNvPr id="309" name="Google Shape;30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18</a:t>
            </a:fld>
            <a:endParaRPr/>
          </a:p>
        </p:txBody>
      </p:sp>
      <p:pic>
        <p:nvPicPr>
          <p:cNvPr id="310" name="Google Shape;31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07" y="195304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648" y="2086969"/>
            <a:ext cx="710565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19</a:t>
            </a:fld>
            <a:endParaRPr/>
          </a:p>
        </p:txBody>
      </p:sp>
      <p:pic>
        <p:nvPicPr>
          <p:cNvPr id="318" name="Google Shape;318;p1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379" r="16377"/>
          <a:stretch/>
        </p:blipFill>
        <p:spPr>
          <a:xfrm>
            <a:off x="3528345" y="1972581"/>
            <a:ext cx="2290065" cy="227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8"/>
          <p:cNvSpPr txBox="1"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</a:pPr>
            <a:r>
              <a:rPr lang="mk-MK" dirty="0"/>
              <a:t>Ви благодарам на вниманието</a:t>
            </a:r>
            <a:endParaRPr dirty="0"/>
          </a:p>
        </p:txBody>
      </p:sp>
      <p:sp>
        <p:nvSpPr>
          <p:cNvPr id="320" name="Google Shape;320;p18"/>
          <p:cNvSpPr txBox="1">
            <a:spLocks noGrp="1"/>
          </p:cNvSpPr>
          <p:nvPr>
            <p:ph type="body" idx="1"/>
          </p:nvPr>
        </p:nvSpPr>
        <p:spPr>
          <a:xfrm>
            <a:off x="5760720" y="3127248"/>
            <a:ext cx="5276088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/>
              <a:t>https://teducativas.madeira.gov.pt/roboloco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pic>
        <p:nvPicPr>
          <p:cNvPr id="321" name="Google Shape;321;p18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233" t="-1601" r="-231" b="27937"/>
          <a:stretch/>
        </p:blipFill>
        <p:spPr>
          <a:xfrm>
            <a:off x="1092905" y="4018982"/>
            <a:ext cx="3854161" cy="283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8060" r="8059"/>
          <a:stretch/>
        </p:blipFill>
        <p:spPr>
          <a:xfrm>
            <a:off x="5579539" y="4386312"/>
            <a:ext cx="3119293" cy="246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6666" y="648235"/>
            <a:ext cx="2509227" cy="175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81000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5202936" y="585216"/>
            <a:ext cx="5833872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mk-MK" b="1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ТЕМИ</a:t>
            </a:r>
            <a:endParaRPr dirty="0"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5202936" y="3127248"/>
            <a:ext cx="5833872" cy="311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Што е програма</a:t>
            </a:r>
            <a:r>
              <a:rPr lang="pt-PT" dirty="0"/>
              <a:t>?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Прва програма во </a:t>
            </a:r>
            <a:r>
              <a:rPr lang="pt-PT" dirty="0"/>
              <a:t>Python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Типови променливи во</a:t>
            </a:r>
            <a:r>
              <a:rPr lang="pt-PT" dirty="0"/>
              <a:t> Python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sz="1800" dirty="0">
                <a:solidFill>
                  <a:schemeClr val="lt1"/>
                </a:solidFill>
              </a:rPr>
              <a:t>Логички изрази и оператори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sz="1800" dirty="0">
                <a:solidFill>
                  <a:schemeClr val="lt1"/>
                </a:solidFill>
              </a:rPr>
              <a:t>Условни искази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Циклуси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Функции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Примери од </a:t>
            </a:r>
            <a:r>
              <a:rPr lang="en-US" dirty="0" err="1"/>
              <a:t>Roboloco</a:t>
            </a:r>
            <a:endParaRPr dirty="0"/>
          </a:p>
        </p:txBody>
      </p:sp>
      <p:sp>
        <p:nvSpPr>
          <p:cNvPr id="158" name="Google Shape;158;p2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  <p:pic>
        <p:nvPicPr>
          <p:cNvPr id="159" name="Google Shape;1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003" y="2958997"/>
            <a:ext cx="3893174" cy="272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mk-MK" b="1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Вовед</a:t>
            </a:r>
            <a:endParaRPr dirty="0"/>
          </a:p>
        </p:txBody>
      </p:sp>
      <p:sp>
        <p:nvSpPr>
          <p:cNvPr id="166" name="Google Shape;166;p37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Што е програма?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72dcd663e8_0_0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5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Што е програма?</a:t>
            </a:r>
          </a:p>
        </p:txBody>
      </p:sp>
      <p:sp>
        <p:nvSpPr>
          <p:cNvPr id="173" name="Google Shape;173;g172dcd663e8_0_0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500" cy="3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mk-MK" dirty="0"/>
              <a:t>Програма е збир на инструкции кои опишуваат како да се изврши одредена пресметка. 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mk-MK" dirty="0"/>
              <a:t>Клучни карактеристики (во било кој програмски јазик</a:t>
            </a:r>
            <a:r>
              <a:rPr lang="pt-PT" dirty="0"/>
              <a:t>)</a:t>
            </a:r>
            <a:endParaRPr dirty="0"/>
          </a:p>
          <a:p>
            <a:pPr marL="914400" lvl="1" indent="-341630" algn="l" rtl="0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mk-MK" sz="1708" b="1" dirty="0"/>
              <a:t>Влез</a:t>
            </a:r>
            <a:r>
              <a:rPr lang="pt-PT" sz="1708" dirty="0"/>
              <a:t>: </a:t>
            </a:r>
            <a:r>
              <a:rPr lang="mk-MK" sz="1708" dirty="0"/>
              <a:t>добивање податоци од извор</a:t>
            </a:r>
            <a:r>
              <a:rPr lang="pt-PT" sz="1708" dirty="0"/>
              <a:t> (</a:t>
            </a:r>
            <a:r>
              <a:rPr lang="mk-MK" sz="1708" dirty="0"/>
              <a:t>датотека</a:t>
            </a:r>
            <a:r>
              <a:rPr lang="pt-PT" sz="1708" dirty="0"/>
              <a:t>, </a:t>
            </a:r>
            <a:r>
              <a:rPr lang="mk-MK" sz="1708" dirty="0"/>
              <a:t>уред</a:t>
            </a:r>
            <a:r>
              <a:rPr lang="pt-PT" sz="1708" dirty="0"/>
              <a:t> </a:t>
            </a:r>
            <a:r>
              <a:rPr lang="mk-MK" sz="1708" dirty="0"/>
              <a:t>итн</a:t>
            </a:r>
            <a:r>
              <a:rPr lang="pt-PT" sz="1708" dirty="0"/>
              <a:t>.)</a:t>
            </a:r>
            <a:endParaRPr sz="2508" dirty="0"/>
          </a:p>
          <a:p>
            <a:pPr marL="571500" lvl="1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3670"/>
              <a:buFont typeface="Arial"/>
              <a:buNone/>
            </a:pPr>
            <a:endParaRPr sz="1708" dirty="0"/>
          </a:p>
          <a:p>
            <a:pPr marL="914400" lvl="1" indent="-341630" algn="l" rtl="0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mk-MK" sz="1708" b="1" dirty="0"/>
              <a:t>Излез</a:t>
            </a:r>
            <a:r>
              <a:rPr lang="pt-PT" sz="1708" dirty="0"/>
              <a:t>: </a:t>
            </a:r>
            <a:r>
              <a:rPr lang="mk-MK" sz="1708" dirty="0"/>
              <a:t>прикажување податоци по одредено пресметување и зачувување во излезна датотека</a:t>
            </a:r>
            <a:endParaRPr sz="2508" dirty="0"/>
          </a:p>
          <a:p>
            <a:pPr marL="914400" lvl="1" indent="-241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3670"/>
              <a:buFont typeface="Arial"/>
              <a:buNone/>
            </a:pPr>
            <a:endParaRPr sz="1708" dirty="0"/>
          </a:p>
          <a:p>
            <a:pPr marL="914400" lvl="1" indent="-341630" algn="l" rtl="0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mk-MK" sz="1708" b="1" dirty="0"/>
              <a:t>Математички операции </a:t>
            </a:r>
            <a:r>
              <a:rPr lang="pt-PT" sz="1708" dirty="0"/>
              <a:t>(</a:t>
            </a:r>
            <a:r>
              <a:rPr lang="mk-MK" sz="1708" dirty="0"/>
              <a:t>дел за пресметување</a:t>
            </a:r>
            <a:r>
              <a:rPr lang="pt-PT" sz="1708" dirty="0"/>
              <a:t>)</a:t>
            </a:r>
            <a:endParaRPr sz="2508" dirty="0"/>
          </a:p>
          <a:p>
            <a:pPr marL="571500" lvl="1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3670"/>
              <a:buFont typeface="Arial"/>
              <a:buNone/>
            </a:pPr>
            <a:endParaRPr sz="1708" dirty="0"/>
          </a:p>
          <a:p>
            <a:pPr marL="914400" lvl="1" indent="-341630" algn="l" rtl="0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mk-MK" sz="1708" b="1" dirty="0"/>
              <a:t>Условни изрази</a:t>
            </a:r>
            <a:r>
              <a:rPr lang="pt-PT" sz="1708" dirty="0"/>
              <a:t>: </a:t>
            </a:r>
            <a:r>
              <a:rPr lang="mk-MK" sz="1708" dirty="0"/>
              <a:t>проверка на одредени услови и извршување на програмата</a:t>
            </a:r>
            <a:endParaRPr sz="1908"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74" name="Google Shape;174;g172dcd663e8_0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75" r="16675"/>
          <a:stretch/>
        </p:blipFill>
        <p:spPr>
          <a:xfrm>
            <a:off x="7451965" y="1665520"/>
            <a:ext cx="4266962" cy="42669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72dcd663e8_0_0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176" name="Google Shape;176;g172dcd663e8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mk-MK" dirty="0"/>
              <a:t>Прва програма во </a:t>
            </a:r>
            <a:r>
              <a:rPr lang="pt-PT" sz="2000" dirty="0">
                <a:solidFill>
                  <a:schemeClr val="lt1"/>
                </a:solidFill>
              </a:rPr>
              <a:t>Python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mk-MK" sz="2800" dirty="0"/>
              <a:t>Прва програма во </a:t>
            </a:r>
            <a:r>
              <a:rPr lang="pt-PT" sz="2800" dirty="0"/>
              <a:t>Python</a:t>
            </a:r>
            <a:endParaRPr sz="2800" dirty="0"/>
          </a:p>
        </p:txBody>
      </p:sp>
      <p:sp>
        <p:nvSpPr>
          <p:cNvPr id="190" name="Google Shape;190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 b="1" dirty="0"/>
              <a:t>Print</a:t>
            </a:r>
            <a:r>
              <a:rPr lang="pt-PT" sz="1600" dirty="0"/>
              <a:t> : </a:t>
            </a:r>
            <a:r>
              <a:rPr lang="mk-MK" sz="1600" dirty="0"/>
              <a:t>прикажување на резултатот</a:t>
            </a:r>
            <a:r>
              <a:rPr lang="pt-PT" sz="1600" dirty="0"/>
              <a:t>(</a:t>
            </a:r>
            <a:r>
              <a:rPr lang="mk-MK" sz="1600" dirty="0"/>
              <a:t>пр. текст</a:t>
            </a:r>
            <a:r>
              <a:rPr lang="pt-PT" sz="1600" dirty="0"/>
              <a:t>) </a:t>
            </a:r>
            <a:r>
              <a:rPr lang="mk-MK" sz="1600" dirty="0"/>
              <a:t>на екран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mk-MK" sz="1400" dirty="0"/>
              <a:t>Израз што започнува со</a:t>
            </a:r>
            <a:r>
              <a:rPr lang="pt-PT" sz="1400" dirty="0"/>
              <a:t> </a:t>
            </a:r>
            <a:r>
              <a:rPr lang="pt-PT" sz="1400" b="1" dirty="0"/>
              <a:t>#</a:t>
            </a:r>
            <a:r>
              <a:rPr lang="pt-PT" sz="1400" dirty="0"/>
              <a:t> </a:t>
            </a:r>
            <a:r>
              <a:rPr lang="mk-MK" sz="1400" dirty="0"/>
              <a:t>е коментар и не се компајлира</a:t>
            </a:r>
            <a:endParaRPr dirty="0"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dirty="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mk-MK" sz="1600" b="1" dirty="0"/>
              <a:t>Аритметички оператори</a:t>
            </a:r>
            <a:r>
              <a:rPr lang="pt-PT" sz="1600" dirty="0"/>
              <a:t>: </a:t>
            </a:r>
            <a:r>
              <a:rPr lang="mk-MK" sz="1600" dirty="0"/>
              <a:t>прикажување на операциите</a:t>
            </a:r>
            <a:r>
              <a:rPr lang="pt-PT" sz="1600" dirty="0"/>
              <a:t> (+,-,*,/ </a:t>
            </a:r>
            <a:r>
              <a:rPr lang="mk-MK" sz="1600" dirty="0"/>
              <a:t>и </a:t>
            </a:r>
            <a:r>
              <a:rPr lang="pt-PT" sz="1600" dirty="0"/>
              <a:t> ** </a:t>
            </a:r>
            <a:r>
              <a:rPr lang="mk-MK" sz="1600" dirty="0"/>
              <a:t>за степен</a:t>
            </a:r>
            <a:r>
              <a:rPr lang="pt-PT" sz="1600" dirty="0"/>
              <a:t>)</a:t>
            </a:r>
            <a:endParaRPr dirty="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 dirty="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 dirty="0"/>
          </a:p>
        </p:txBody>
      </p:sp>
      <p:sp>
        <p:nvSpPr>
          <p:cNvPr id="191" name="Google Shape;19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  <p:pic>
        <p:nvPicPr>
          <p:cNvPr id="192" name="Google Shape;19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07" y="195304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4558" y="2691872"/>
            <a:ext cx="360997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4558" y="4208992"/>
            <a:ext cx="51435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01" name="Google Shape;201;p41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dirty="0"/>
              <a:t>Типови променливи во </a:t>
            </a:r>
            <a:r>
              <a:rPr lang="en-US" dirty="0"/>
              <a:t>Python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2"/>
          <p:cNvSpPr txBox="1">
            <a:spLocks noGrp="1"/>
          </p:cNvSpPr>
          <p:nvPr>
            <p:ph type="title"/>
          </p:nvPr>
        </p:nvSpPr>
        <p:spPr>
          <a:xfrm>
            <a:off x="1298448" y="365125"/>
            <a:ext cx="100553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mk-MK" sz="2800" dirty="0"/>
              <a:t>Типови променливи</a:t>
            </a:r>
            <a:endParaRPr sz="2800" dirty="0"/>
          </a:p>
        </p:txBody>
      </p:sp>
      <p:sp>
        <p:nvSpPr>
          <p:cNvPr id="208" name="Google Shape;208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mk-MK" sz="1600" b="1" dirty="0"/>
              <a:t>Променливи</a:t>
            </a:r>
            <a:r>
              <a:rPr lang="pt-PT" sz="1600" b="1" dirty="0"/>
              <a:t>: </a:t>
            </a:r>
            <a:r>
              <a:rPr lang="mk-MK" sz="1600" dirty="0"/>
              <a:t>поединечни податоци</a:t>
            </a:r>
            <a:r>
              <a:rPr lang="pt-PT" sz="1600" dirty="0"/>
              <a:t>, </a:t>
            </a:r>
            <a:r>
              <a:rPr lang="mk-MK" sz="1600" dirty="0"/>
              <a:t>како броеви или знаци, на пр.</a:t>
            </a:r>
            <a:r>
              <a:rPr lang="pt-PT" sz="1600" dirty="0"/>
              <a:t> 12, 12.3, ‘robot’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mk-MK" sz="1600" dirty="0"/>
              <a:t>Секоја променлива има </a:t>
            </a:r>
            <a:r>
              <a:rPr lang="mk-MK" sz="1600" b="1" dirty="0"/>
              <a:t>тип</a:t>
            </a:r>
            <a:r>
              <a:rPr lang="pt-PT" sz="1600" b="1" dirty="0"/>
              <a:t> </a:t>
            </a:r>
            <a:r>
              <a:rPr lang="mk-MK" sz="1600" dirty="0"/>
              <a:t>пр.</a:t>
            </a:r>
            <a:r>
              <a:rPr lang="pt-PT" sz="1600" dirty="0"/>
              <a:t> integer, string, floating number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mk-MK" sz="1600" dirty="0"/>
              <a:t>Декларирањето на типот на променливата е со едноставната команда </a:t>
            </a:r>
            <a:r>
              <a:rPr lang="pt-PT" sz="1600" i="1" dirty="0"/>
              <a:t>type: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pt-PT" sz="1400" i="1" dirty="0"/>
              <a:t>Input: </a:t>
            </a:r>
            <a:r>
              <a:rPr lang="mk-MK" sz="1400" i="1" dirty="0"/>
              <a:t>(влез)</a:t>
            </a:r>
            <a:endParaRPr dirty="0"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i="1" dirty="0"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i="1" dirty="0"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i="1" dirty="0"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i="1" dirty="0"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i="1" dirty="0"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i="1"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pt-PT" sz="1400" i="1" dirty="0"/>
              <a:t>Output </a:t>
            </a:r>
            <a:r>
              <a:rPr lang="mk-MK" sz="1400" i="1" dirty="0"/>
              <a:t>-Излез(одговара на секој ред)</a:t>
            </a:r>
            <a:endParaRPr sz="1800" dirty="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 dirty="0"/>
          </a:p>
        </p:txBody>
      </p:sp>
      <p:sp>
        <p:nvSpPr>
          <p:cNvPr id="209" name="Google Shape;20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8</a:t>
            </a:fld>
            <a:endParaRPr/>
          </a:p>
        </p:txBody>
      </p:sp>
      <p:pic>
        <p:nvPicPr>
          <p:cNvPr id="210" name="Google Shape;21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07" y="195304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9466" y="3313975"/>
            <a:ext cx="204787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9466" y="4864018"/>
            <a:ext cx="157162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mk-MK" sz="2000" dirty="0">
                <a:solidFill>
                  <a:schemeClr val="lt1"/>
                </a:solidFill>
              </a:rPr>
              <a:t>Логички изрази и оператори</a:t>
            </a:r>
            <a:endParaRPr lang="mk-M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564</Words>
  <Application>Microsoft Office PowerPoint</Application>
  <PresentationFormat>Ecrã Panorâmico</PresentationFormat>
  <Paragraphs>168</Paragraphs>
  <Slides>19</Slides>
  <Notes>19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3" baseType="lpstr">
      <vt:lpstr>Arial</vt:lpstr>
      <vt:lpstr>Open Sans</vt:lpstr>
      <vt:lpstr>Calibri</vt:lpstr>
      <vt:lpstr>GradientUnivers</vt:lpstr>
      <vt:lpstr>Основи на програмирањето во PYTHON</vt:lpstr>
      <vt:lpstr>ТЕМИ</vt:lpstr>
      <vt:lpstr>Вовед</vt:lpstr>
      <vt:lpstr>Што е програма?</vt:lpstr>
      <vt:lpstr>PYTHON</vt:lpstr>
      <vt:lpstr>Прва програма во Python</vt:lpstr>
      <vt:lpstr>PYTHON</vt:lpstr>
      <vt:lpstr>Типови променливи</vt:lpstr>
      <vt:lpstr>PYTHON</vt:lpstr>
      <vt:lpstr>Логички изрази и оператори</vt:lpstr>
      <vt:lpstr>PYTHON</vt:lpstr>
      <vt:lpstr>Условни искази</vt:lpstr>
      <vt:lpstr>PYTHON</vt:lpstr>
      <vt:lpstr>Циклуси</vt:lpstr>
      <vt:lpstr>PYTHON</vt:lpstr>
      <vt:lpstr>Функции</vt:lpstr>
      <vt:lpstr>PYTHON</vt:lpstr>
      <vt:lpstr>Примери од Roboloco </vt:lpstr>
      <vt:lpstr>Ви благодарам на вниманието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на програмирањето во PYTHON</dc:title>
  <dc:creator>Emanuel Filipe Fernandes Garcês</dc:creator>
  <cp:lastModifiedBy>Emanuel Filipe Fernandes Garcês</cp:lastModifiedBy>
  <cp:revision>11</cp:revision>
  <dcterms:created xsi:type="dcterms:W3CDTF">2022-07-13T07:22:55Z</dcterms:created>
  <dcterms:modified xsi:type="dcterms:W3CDTF">2023-03-07T21:30:38Z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