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Source Code Pro" panose="020B0309030403020204" pitchFamily="49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056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yNswdaHsXw7cXaPWuBfosJd3i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1" y="67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2 do Diapositivo" type="title">
  <p:cSld name="TITLE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20"/>
          <p:cNvCxnSpPr/>
          <p:nvPr/>
        </p:nvCxnSpPr>
        <p:spPr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9" name="Google Shape;19;p20"/>
          <p:cNvSpPr/>
          <p:nvPr/>
        </p:nvSpPr>
        <p:spPr>
          <a:xfrm>
            <a:off x="8217780" y="2973840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7859002" y="2744546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7843462" y="3198265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o de Título">
  <p:cSld name="3_Diapositivo de Títul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98" name="Google Shape;98;p29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99" name="Google Shape;99;p29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934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9"/>
          <p:cNvSpPr>
            <a:spLocks noGrp="1"/>
          </p:cNvSpPr>
          <p:nvPr>
            <p:ph type="pic" idx="2"/>
          </p:nvPr>
        </p:nvSpPr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1444752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6784848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30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06" name="Google Shape;106;p30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30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30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3"/>
          </p:nvPr>
        </p:nvSpPr>
        <p:spPr>
          <a:xfrm>
            <a:off x="6784848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4"/>
          </p:nvPr>
        </p:nvSpPr>
        <p:spPr>
          <a:xfrm>
            <a:off x="6784848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5" name="Google Shape;115;p31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16" name="Google Shape;116;p31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31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31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ção">
  <p:cSld name="1_Comparaçã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3"/>
          </p:nvPr>
        </p:nvSpPr>
        <p:spPr>
          <a:xfrm>
            <a:off x="4983480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4"/>
          </p:nvPr>
        </p:nvSpPr>
        <p:spPr>
          <a:xfrm>
            <a:off x="4983480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5" name="Google Shape;125;p32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6" name="Google Shape;126;p32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32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32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5"/>
          </p:nvPr>
        </p:nvSpPr>
        <p:spPr>
          <a:xfrm>
            <a:off x="8531352" y="1769269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6"/>
          </p:nvPr>
        </p:nvSpPr>
        <p:spPr>
          <a:xfrm>
            <a:off x="8531352" y="2593181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36" name="Google Shape;136;p33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41" name="Google Shape;141;p34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49" name="Google Shape;149;p35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57" name="Google Shape;157;p3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penas Título">
  <p:cSld name="2_Apenas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1366432" y="2530058"/>
            <a:ext cx="3707972" cy="3707971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28" name="Google Shape;28;p21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4745394" y="276027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4386614" y="253098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21"/>
          <p:cNvSpPr/>
          <p:nvPr/>
        </p:nvSpPr>
        <p:spPr>
          <a:xfrm>
            <a:off x="1669987" y="6031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>
  <p:cSld name="Cabeçalho da Secçã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i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10772266" y="3054359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10724364" y="2515838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11024834" y="2787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1261869" y="2633448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1064053" y="3083338"/>
            <a:ext cx="95759" cy="95759"/>
          </a:xfrm>
          <a:custGeom>
            <a:avLst/>
            <a:gdLst/>
            <a:ahLst/>
            <a:cxnLst/>
            <a:rect l="l" t="t" r="r" b="b"/>
            <a:pathLst>
              <a:path w="95759" h="95759" extrusionOk="0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1413405" y="349287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49" name="Google Shape;49;p23"/>
          <p:cNvCxnSpPr/>
          <p:nvPr/>
        </p:nvCxnSpPr>
        <p:spPr>
          <a:xfrm>
            <a:off x="0" y="806470"/>
            <a:ext cx="7903723" cy="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50" name="Google Shape;50;p23"/>
          <p:cNvSpPr/>
          <p:nvPr/>
        </p:nvSpPr>
        <p:spPr>
          <a:xfrm>
            <a:off x="11281590" y="2070656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69280" y="178001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o de Título">
  <p:cSld name="4_Diapositivo de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ctrTitle"/>
          </p:nvPr>
        </p:nvSpPr>
        <p:spPr>
          <a:xfrm>
            <a:off x="6391656" y="804672"/>
            <a:ext cx="443484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57" name="Google Shape;57;p24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58" name="Google Shape;58;p24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934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24"/>
          <p:cNvSpPr>
            <a:spLocks noGrp="1"/>
          </p:cNvSpPr>
          <p:nvPr>
            <p:ph type="pic" idx="2"/>
          </p:nvPr>
        </p:nvSpPr>
        <p:spPr>
          <a:xfrm>
            <a:off x="283464" y="3108960"/>
            <a:ext cx="5221224" cy="344728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4"/>
          <p:cNvSpPr>
            <a:spLocks noGrp="1"/>
          </p:cNvSpPr>
          <p:nvPr>
            <p:ph type="pic" idx="3"/>
          </p:nvPr>
        </p:nvSpPr>
        <p:spPr>
          <a:xfrm>
            <a:off x="283464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4"/>
          <p:cNvSpPr>
            <a:spLocks noGrp="1"/>
          </p:cNvSpPr>
          <p:nvPr>
            <p:ph type="pic" idx="4"/>
          </p:nvPr>
        </p:nvSpPr>
        <p:spPr>
          <a:xfrm>
            <a:off x="3044952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s" type="obj">
  <p:cSld name="OBJECT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189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76072" y="1825625"/>
            <a:ext cx="107716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6583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8503920" y="841248"/>
            <a:ext cx="36301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68" name="Google Shape;68;p25"/>
          <p:cNvSpPr/>
          <p:nvPr/>
        </p:nvSpPr>
        <p:spPr>
          <a:xfrm>
            <a:off x="11202264" y="344083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11563141" y="59091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 Título">
  <p:cSld name="1_Só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>
            <a:spLocks noGrp="1"/>
          </p:cNvSpPr>
          <p:nvPr>
            <p:ph type="pic" idx="3"/>
          </p:nvPr>
        </p:nvSpPr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6"/>
          <p:cNvSpPr>
            <a:spLocks noGrp="1"/>
          </p:cNvSpPr>
          <p:nvPr>
            <p:ph type="pic" idx="4"/>
          </p:nvPr>
        </p:nvSpPr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>
            <a:spLocks noGrp="1"/>
          </p:cNvSpPr>
          <p:nvPr>
            <p:ph type="pic" idx="5"/>
          </p:nvPr>
        </p:nvSpPr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79" name="Google Shape;79;p26"/>
          <p:cNvSpPr/>
          <p:nvPr/>
        </p:nvSpPr>
        <p:spPr>
          <a:xfrm>
            <a:off x="1472366" y="1859534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26"/>
          <p:cNvSpPr/>
          <p:nvPr/>
        </p:nvSpPr>
        <p:spPr>
          <a:xfrm>
            <a:off x="2014523" y="3146867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5404920" y="450829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26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7" name="Google Shape;87;p27"/>
          <p:cNvCxnSpPr/>
          <p:nvPr/>
        </p:nvCxnSpPr>
        <p:spPr>
          <a:xfrm>
            <a:off x="715890" y="1114050"/>
            <a:ext cx="0" cy="5735637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92" name="Google Shape;92;p28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pt-PT" sz="5400">
                <a:solidFill>
                  <a:schemeClr val="lt1"/>
                </a:solidFill>
              </a:rPr>
              <a:t>PYTHON</a:t>
            </a:r>
            <a:endParaRPr/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7475" y="5494316"/>
            <a:ext cx="1948576" cy="28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5E08AD13-D456-1D56-762E-2972345D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12" y="6263640"/>
            <a:ext cx="2393576" cy="491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mk-MK" dirty="0"/>
              <a:t>Зошто луѓето го користат </a:t>
            </a:r>
            <a:r>
              <a:rPr lang="en-US" dirty="0"/>
              <a:t>Python?</a:t>
            </a:r>
            <a:endParaRPr dirty="0"/>
          </a:p>
        </p:txBody>
      </p:sp>
      <p:sp>
        <p:nvSpPr>
          <p:cNvPr id="242" name="Google Shape;242;p10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k-MK" dirty="0"/>
              <a:t>Моќен е</a:t>
            </a:r>
            <a:br>
              <a:rPr lang="pt-PT" dirty="0"/>
            </a:br>
            <a:r>
              <a:rPr lang="mk-MK" dirty="0"/>
              <a:t>Има динамично пишување, вградени типови и алатки, библотека со алатки, автоматско управување со меморијата, огромна листа на алатки и модули од трети страни( на пр.</a:t>
            </a:r>
            <a:r>
              <a:rPr lang="pt-PT" sz="1600" dirty="0"/>
              <a:t> </a:t>
            </a:r>
            <a:r>
              <a:rPr lang="pt-PT" sz="2200" dirty="0"/>
              <a:t>SciPy, NumPy, </a:t>
            </a:r>
            <a:r>
              <a:rPr lang="mk-MK" sz="2200" dirty="0"/>
              <a:t>итн</a:t>
            </a:r>
            <a:r>
              <a:rPr lang="pt-PT" sz="2200" dirty="0"/>
              <a:t>.)</a:t>
            </a:r>
            <a:endParaRPr sz="22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k-MK" sz="2200" dirty="0"/>
              <a:t>Пренослив е</a:t>
            </a:r>
            <a:br>
              <a:rPr lang="pt-PT" dirty="0"/>
            </a:br>
            <a:r>
              <a:rPr lang="pt-PT" sz="1600" dirty="0"/>
              <a:t>Python </a:t>
            </a:r>
            <a:r>
              <a:rPr lang="mk-MK" sz="1600" dirty="0"/>
              <a:t>може да работи практично на секоја платформа што се користи денес , од мобилни уреди се до сервери</a:t>
            </a:r>
            <a:r>
              <a:rPr lang="pt-PT" sz="1600" dirty="0"/>
              <a:t>.</a:t>
            </a:r>
            <a:br>
              <a:rPr lang="pt-PT" sz="1600" dirty="0"/>
            </a:br>
            <a:r>
              <a:rPr lang="mk-MK" sz="1600" dirty="0"/>
              <a:t>Се додека имате инсталирано соодветен компајлер на </a:t>
            </a:r>
            <a:r>
              <a:rPr lang="pt-PT" sz="1600" dirty="0"/>
              <a:t>Python</a:t>
            </a:r>
            <a:r>
              <a:rPr lang="mk-MK" sz="1600" dirty="0"/>
              <a:t>, програмите ќе работат на ист начин, независно од платформата</a:t>
            </a:r>
            <a:r>
              <a:rPr lang="pt-PT" sz="1600" dirty="0"/>
              <a:t>.</a:t>
            </a:r>
            <a:endParaRPr sz="1600" dirty="0"/>
          </a:p>
        </p:txBody>
      </p:sp>
      <p:pic>
        <p:nvPicPr>
          <p:cNvPr id="243" name="Google Shape;243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886" r="16886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mk-MK" dirty="0"/>
              <a:t>Зошто луѓето го користат </a:t>
            </a:r>
            <a:r>
              <a:rPr lang="en-US" dirty="0"/>
              <a:t>Python?</a:t>
            </a:r>
            <a:endParaRPr dirty="0"/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•"/>
            </a:pPr>
            <a:r>
              <a:rPr lang="mk-MK" dirty="0"/>
              <a:t>Може да се меша</a:t>
            </a:r>
            <a:br>
              <a:rPr lang="pt-PT" dirty="0"/>
            </a:br>
            <a:r>
              <a:rPr lang="pt-PT" sz="1600" dirty="0"/>
              <a:t>Python</a:t>
            </a:r>
            <a:r>
              <a:rPr lang="mk-MK" sz="1600" dirty="0"/>
              <a:t>  може лесно да се поврзе со компоненти напишани на други јазици </a:t>
            </a:r>
            <a:r>
              <a:rPr lang="pt-PT" sz="1600" dirty="0"/>
              <a:t> </a:t>
            </a:r>
            <a:r>
              <a:rPr lang="mk-MK" sz="1600" dirty="0"/>
              <a:t>Поврзувањето со брз, компајлиран код е корисно за  интензивни компјутерски проблеми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•"/>
            </a:pPr>
            <a:r>
              <a:rPr lang="mk-MK" dirty="0"/>
              <a:t>Лесен е за користење</a:t>
            </a:r>
            <a:br>
              <a:rPr lang="pt-PT" dirty="0"/>
            </a:br>
            <a:r>
              <a:rPr lang="mk-MK" sz="1700" dirty="0"/>
              <a:t>Нема посредни чекори за компајлирање и поврзување, програмите на </a:t>
            </a:r>
            <a:r>
              <a:rPr lang="pt-PT" sz="1700" dirty="0"/>
              <a:t>Python </a:t>
            </a:r>
            <a:r>
              <a:rPr lang="mk-MK" sz="1700" dirty="0"/>
              <a:t>се компајлираат автоматски во средна форма наречена </a:t>
            </a:r>
            <a:r>
              <a:rPr lang="pt-PT" sz="1700" dirty="0"/>
              <a:t>bytecode, </a:t>
            </a:r>
            <a:r>
              <a:rPr lang="mk-MK" sz="1700" dirty="0"/>
              <a:t>која после интерпретерот може да ја чита </a:t>
            </a:r>
            <a:r>
              <a:rPr lang="pt-PT" sz="1700" dirty="0"/>
              <a:t>, </a:t>
            </a:r>
            <a:r>
              <a:rPr lang="mk-MK" sz="1700" dirty="0"/>
              <a:t>жто овозможува развој на брзината на преведувачот без губење на перформанските на чисто интерпретираните јазици</a:t>
            </a:r>
            <a:endParaRPr sz="16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263"/>
              <a:buFont typeface="Arial"/>
              <a:buChar char="•"/>
            </a:pPr>
            <a:r>
              <a:rPr lang="mk-MK" dirty="0"/>
              <a:t>Лесен е за учење</a:t>
            </a:r>
            <a:br>
              <a:rPr lang="pt-PT" dirty="0"/>
            </a:br>
            <a:r>
              <a:rPr lang="mk-MK" sz="1500" dirty="0"/>
              <a:t>Структурата и синтаксата се интуитивни и леснои за разбирање</a:t>
            </a:r>
            <a:endParaRPr sz="1900" dirty="0"/>
          </a:p>
        </p:txBody>
      </p:sp>
      <p:pic>
        <p:nvPicPr>
          <p:cNvPr id="253" name="Google Shape;253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2" r="16622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sz="2000" dirty="0">
                <a:solidFill>
                  <a:schemeClr val="lt1"/>
                </a:solidFill>
              </a:rPr>
              <a:t>Кој денес го користи</a:t>
            </a:r>
            <a:r>
              <a:rPr lang="pt-PT" sz="2000" dirty="0">
                <a:solidFill>
                  <a:schemeClr val="lt1"/>
                </a:solidFill>
              </a:rPr>
              <a:t> Python?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mk-MK" dirty="0"/>
              <a:t>Кој денес го користи </a:t>
            </a:r>
            <a:r>
              <a:rPr lang="pt-PT" dirty="0"/>
              <a:t>Python?</a:t>
            </a:r>
            <a:endParaRPr dirty="0"/>
          </a:p>
        </p:txBody>
      </p:sp>
      <p:sp>
        <p:nvSpPr>
          <p:cNvPr id="269" name="Google Shape;269;p13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PT" dirty="0"/>
              <a:t>Python </a:t>
            </a:r>
            <a:r>
              <a:rPr lang="mk-MK" dirty="0"/>
              <a:t>се користи во вистински производи од вистински компании, вклучувајќи ги и</a:t>
            </a:r>
            <a:r>
              <a:rPr lang="pt-PT" dirty="0"/>
              <a:t>: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PT" sz="1600" dirty="0"/>
              <a:t>Google </a:t>
            </a:r>
            <a:r>
              <a:rPr lang="mk-MK" sz="1600" dirty="0"/>
              <a:t>го користи системот за пребарување на веб, кој е исто така работодавач за создавачи на </a:t>
            </a:r>
            <a:r>
              <a:rPr lang="pt-PT" sz="1600" dirty="0"/>
              <a:t> Python</a:t>
            </a:r>
            <a:endParaRPr sz="16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PT" sz="1600" dirty="0"/>
              <a:t>Intel, Cisco, HP, Seagate, Qualcomm </a:t>
            </a:r>
            <a:r>
              <a:rPr lang="mk-MK" sz="1600" dirty="0"/>
              <a:t>и</a:t>
            </a:r>
            <a:r>
              <a:rPr lang="pt-PT" sz="1600" dirty="0"/>
              <a:t> IBM </a:t>
            </a:r>
            <a:r>
              <a:rPr lang="mk-MK" sz="1600" dirty="0"/>
              <a:t>користат</a:t>
            </a:r>
            <a:r>
              <a:rPr lang="pt-PT" sz="1600" dirty="0"/>
              <a:t> Python </a:t>
            </a:r>
            <a:r>
              <a:rPr lang="mk-MK" sz="1600" dirty="0"/>
              <a:t>за хардверско тестирање</a:t>
            </a:r>
            <a:endParaRPr sz="16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PT" sz="1600" dirty="0"/>
              <a:t>ESRI </a:t>
            </a:r>
            <a:r>
              <a:rPr lang="mk-MK" sz="1600" dirty="0"/>
              <a:t>го користи</a:t>
            </a:r>
            <a:r>
              <a:rPr lang="pt-PT" sz="1600" dirty="0"/>
              <a:t> Python </a:t>
            </a:r>
            <a:r>
              <a:rPr lang="mk-MK" sz="1600" dirty="0"/>
              <a:t>како алатка за прилагодување на крајниот корисник за своите популарни производи за мапирање на </a:t>
            </a:r>
            <a:r>
              <a:rPr lang="pt-PT" sz="1600" dirty="0"/>
              <a:t> GIS </a:t>
            </a:r>
            <a:endParaRPr lang="mk-MK" sz="16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PT" sz="1600" dirty="0"/>
              <a:t>Youtube </a:t>
            </a:r>
            <a:r>
              <a:rPr lang="mk-MK" sz="1600" dirty="0"/>
              <a:t>е напишан во голема мера со </a:t>
            </a:r>
            <a:r>
              <a:rPr lang="pt-PT" sz="1600" dirty="0"/>
              <a:t>Python, </a:t>
            </a:r>
            <a:r>
              <a:rPr lang="mk-MK" sz="1600" dirty="0"/>
              <a:t>како и </a:t>
            </a:r>
            <a:r>
              <a:rPr lang="pt-PT" sz="1600" dirty="0"/>
              <a:t>Reddit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PT" sz="1600" dirty="0"/>
              <a:t>EVE Online, </a:t>
            </a:r>
            <a:r>
              <a:rPr lang="mk-MK" sz="1600" dirty="0"/>
              <a:t>еден од најмасовните </a:t>
            </a:r>
            <a:r>
              <a:rPr lang="pt-PT" sz="1600" dirty="0"/>
              <a:t>MMORPG’s </a:t>
            </a:r>
            <a:r>
              <a:rPr lang="mk-MK" sz="1600" dirty="0"/>
              <a:t>е управуван од </a:t>
            </a:r>
            <a:r>
              <a:rPr lang="pt-PT" sz="1600" dirty="0"/>
              <a:t>Python Code</a:t>
            </a:r>
            <a:endParaRPr dirty="0"/>
          </a:p>
        </p:txBody>
      </p:sp>
      <p:pic>
        <p:nvPicPr>
          <p:cNvPr id="270" name="Google Shape;270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70253" y="1555792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4911D-36EB-6908-FB02-134BDAAD6936}"/>
              </a:ext>
            </a:extLst>
          </p:cNvPr>
          <p:cNvSpPr txBox="1"/>
          <p:nvPr/>
        </p:nvSpPr>
        <p:spPr>
          <a:xfrm>
            <a:off x="7964424" y="909461"/>
            <a:ext cx="255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00" dirty="0"/>
              <a:t>Компании кои го користат </a:t>
            </a:r>
            <a:r>
              <a:rPr lang="en-US" sz="1800" dirty="0"/>
              <a:t>Python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sz="2000" dirty="0">
                <a:solidFill>
                  <a:schemeClr val="lt1"/>
                </a:solidFill>
              </a:rPr>
              <a:t>Што можам со</a:t>
            </a:r>
            <a:r>
              <a:rPr lang="pt-PT" sz="2000" dirty="0">
                <a:solidFill>
                  <a:schemeClr val="lt1"/>
                </a:solidFill>
              </a:rPr>
              <a:t> Python?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>
            <a:spLocks noGrp="1"/>
          </p:cNvSpPr>
          <p:nvPr>
            <p:ph type="title"/>
          </p:nvPr>
        </p:nvSpPr>
        <p:spPr>
          <a:xfrm>
            <a:off x="473075" y="1335024"/>
            <a:ext cx="6522085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mk-MK" sz="4400" dirty="0">
                <a:solidFill>
                  <a:schemeClr val="tx1"/>
                </a:solidFill>
              </a:rPr>
              <a:t>Што можам со </a:t>
            </a:r>
            <a:r>
              <a:rPr lang="pt-PT" sz="4400" dirty="0"/>
              <a:t>Python?</a:t>
            </a:r>
            <a:endParaRPr sz="4400" dirty="0"/>
          </a:p>
        </p:txBody>
      </p:sp>
      <p:sp>
        <p:nvSpPr>
          <p:cNvPr id="286" name="Google Shape;286;p15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mk-MK" dirty="0"/>
              <a:t>Покорисно прашање веројатно би било</a:t>
            </a:r>
            <a:r>
              <a:rPr lang="pt-PT" dirty="0"/>
              <a:t> “</a:t>
            </a:r>
            <a:r>
              <a:rPr lang="mk-MK" dirty="0"/>
              <a:t>Што не можам да направам со</a:t>
            </a:r>
            <a:r>
              <a:rPr lang="pt-PT" dirty="0"/>
              <a:t> Python”, </a:t>
            </a:r>
            <a:r>
              <a:rPr lang="mk-MK" dirty="0"/>
              <a:t>но одговорот на оригиналното прашање е:</a:t>
            </a:r>
            <a:endParaRPr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Системско програмирање</a:t>
            </a:r>
            <a:endParaRPr sz="1600"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Програмирање на графички кориснички интерфејс </a:t>
            </a:r>
            <a:endParaRPr sz="1600"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PT" sz="1600" dirty="0"/>
              <a:t>Web</a:t>
            </a:r>
            <a:r>
              <a:rPr lang="mk-MK" sz="1600" dirty="0"/>
              <a:t> развој</a:t>
            </a:r>
            <a:endParaRPr sz="1600"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Интеграција на компоненти</a:t>
            </a:r>
            <a:endParaRPr sz="1600"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Програмирање на база на податоци</a:t>
            </a:r>
            <a:endParaRPr sz="1600"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Игри</a:t>
            </a:r>
            <a:endParaRPr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Роботи</a:t>
            </a:r>
            <a:endParaRPr dirty="0"/>
          </a:p>
          <a:p>
            <a:pPr marL="28575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mk-MK" sz="1600" dirty="0"/>
              <a:t>И многу, многу повеќе</a:t>
            </a:r>
            <a:endParaRPr sz="1600" dirty="0"/>
          </a:p>
        </p:txBody>
      </p:sp>
      <p:pic>
        <p:nvPicPr>
          <p:cNvPr id="287" name="Google Shape;287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2" r="16622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 dirty="0"/>
          </a:p>
        </p:txBody>
      </p: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sz="2000" dirty="0">
                <a:solidFill>
                  <a:schemeClr val="lt1"/>
                </a:solidFill>
              </a:rPr>
              <a:t>Пример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mk-MK" dirty="0"/>
              <a:t>ПРИМЕР</a:t>
            </a:r>
            <a:endParaRPr dirty="0"/>
          </a:p>
        </p:txBody>
      </p:sp>
      <p:sp>
        <p:nvSpPr>
          <p:cNvPr id="303" name="Google Shape;303;p17"/>
          <p:cNvSpPr txBox="1">
            <a:spLocks noGrp="1"/>
          </p:cNvSpPr>
          <p:nvPr>
            <p:ph type="ftr" idx="11"/>
          </p:nvPr>
        </p:nvSpPr>
        <p:spPr>
          <a:xfrm>
            <a:off x="8503920" y="841248"/>
            <a:ext cx="36301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576072" y="2080420"/>
            <a:ext cx="45497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mk-MK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Изворен код</a:t>
            </a:r>
            <a:endParaRPr sz="2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576072" y="4786627"/>
            <a:ext cx="45497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mk-MK" sz="2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Излез</a:t>
            </a:r>
            <a:endParaRPr dirty="0"/>
          </a:p>
        </p:txBody>
      </p:sp>
      <p:sp>
        <p:nvSpPr>
          <p:cNvPr id="307" name="Google Shape;307;p17"/>
          <p:cNvSpPr/>
          <p:nvPr/>
        </p:nvSpPr>
        <p:spPr>
          <a:xfrm>
            <a:off x="836428" y="2629785"/>
            <a:ext cx="10511276" cy="1828801"/>
          </a:xfrm>
          <a:prstGeom prst="roundRect">
            <a:avLst>
              <a:gd name="adj" fmla="val 8337"/>
            </a:avLst>
          </a:prstGeom>
          <a:solidFill>
            <a:srgbClr val="383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1063255" y="2868138"/>
            <a:ext cx="70033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FFDDB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#This program prints Hello, world!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C678D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print</a:t>
            </a:r>
            <a:r>
              <a:rPr lang="pt-PT" sz="1800">
                <a:solidFill>
                  <a:srgbClr val="D3D3D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pt-PT" sz="1800">
                <a:solidFill>
                  <a:srgbClr val="98C37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‘Hello, world!’</a:t>
            </a:r>
            <a:r>
              <a:rPr lang="pt-PT" sz="1800">
                <a:solidFill>
                  <a:srgbClr val="D3D3D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309" name="Google Shape;309;p17" descr="Run Code"/>
          <p:cNvSpPr/>
          <p:nvPr/>
        </p:nvSpPr>
        <p:spPr>
          <a:xfrm>
            <a:off x="9420447" y="3962633"/>
            <a:ext cx="1743739" cy="365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43FFF"/>
              </a:gs>
              <a:gs pos="100000">
                <a:srgbClr val="FF9022"/>
              </a:gs>
            </a:gsLst>
            <a:lin ang="8100000" scaled="0"/>
          </a:gra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 Code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836428" y="5460521"/>
            <a:ext cx="10511276" cy="823912"/>
          </a:xfrm>
          <a:prstGeom prst="roundRect">
            <a:avLst>
              <a:gd name="adj" fmla="val 8337"/>
            </a:avLst>
          </a:prstGeom>
          <a:solidFill>
            <a:srgbClr val="383B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1063255" y="5689144"/>
            <a:ext cx="7003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D5D5D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Hello, world!</a:t>
            </a:r>
            <a:endParaRPr/>
          </a:p>
        </p:txBody>
      </p:sp>
      <p:cxnSp>
        <p:nvCxnSpPr>
          <p:cNvPr id="312" name="Google Shape;312;p17"/>
          <p:cNvCxnSpPr/>
          <p:nvPr/>
        </p:nvCxnSpPr>
        <p:spPr>
          <a:xfrm>
            <a:off x="836428" y="3873260"/>
            <a:ext cx="10511276" cy="0"/>
          </a:xfrm>
          <a:prstGeom prst="straightConnector1">
            <a:avLst/>
          </a:prstGeom>
          <a:noFill/>
          <a:ln w="12700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pic>
        <p:nvPicPr>
          <p:cNvPr id="320" name="Google Shape;320;p1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379" r="16378"/>
          <a:stretch/>
        </p:blipFill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mk-MK" sz="4400" dirty="0"/>
              <a:t>Ви благодарам на вниманието!</a:t>
            </a:r>
            <a:endParaRPr sz="4400" dirty="0"/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https://teducativas.madeira.gov.pt/roboloco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323" name="Google Shape;323;p1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233" t="-1601" r="-232" b="27938"/>
          <a:stretch/>
        </p:blipFill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8060" r="8059"/>
          <a:stretch/>
        </p:blipFill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6666" y="648235"/>
            <a:ext cx="2509227" cy="175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mk-MK" dirty="0"/>
              <a:t>ТЕМИ</a:t>
            </a:r>
            <a:endParaRPr dirty="0"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Што е </a:t>
            </a:r>
            <a:r>
              <a:rPr lang="pt-PT" sz="1800" dirty="0">
                <a:solidFill>
                  <a:schemeClr val="lt1"/>
                </a:solidFill>
              </a:rPr>
              <a:t>Python?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Зенот на </a:t>
            </a:r>
            <a:r>
              <a:rPr lang="pt-PT" dirty="0"/>
              <a:t>Python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1800" dirty="0">
                <a:solidFill>
                  <a:schemeClr val="lt1"/>
                </a:solidFill>
              </a:rPr>
              <a:t>Зошто се користи</a:t>
            </a:r>
            <a:r>
              <a:rPr lang="pt-PT" sz="1800" dirty="0">
                <a:solidFill>
                  <a:schemeClr val="lt1"/>
                </a:solidFill>
              </a:rPr>
              <a:t> Python?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1800" dirty="0">
                <a:solidFill>
                  <a:schemeClr val="lt1"/>
                </a:solidFill>
              </a:rPr>
              <a:t>Кој го користи </a:t>
            </a:r>
            <a:r>
              <a:rPr lang="pt-PT" sz="1800" dirty="0">
                <a:solidFill>
                  <a:schemeClr val="lt1"/>
                </a:solidFill>
              </a:rPr>
              <a:t>python?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1800" dirty="0">
                <a:solidFill>
                  <a:schemeClr val="lt1"/>
                </a:solidFill>
              </a:rPr>
              <a:t>Што можам со </a:t>
            </a:r>
            <a:r>
              <a:rPr lang="pt-PT" sz="1800" dirty="0">
                <a:solidFill>
                  <a:schemeClr val="lt1"/>
                </a:solidFill>
              </a:rPr>
              <a:t>Python?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Примери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72" name="Google Shape;172;p2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003" y="2958997"/>
            <a:ext cx="3893174" cy="272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Што е </a:t>
            </a:r>
            <a:r>
              <a:rPr lang="en-US" sz="2000" dirty="0">
                <a:solidFill>
                  <a:schemeClr val="lt1"/>
                </a:solidFill>
              </a:rPr>
              <a:t>Python?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473075" y="1335024"/>
            <a:ext cx="6567805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mk-MK" dirty="0"/>
              <a:t>Што е</a:t>
            </a:r>
            <a:r>
              <a:rPr lang="mk-MK" dirty="0">
                <a:solidFill>
                  <a:schemeClr val="lt1"/>
                </a:solidFill>
              </a:rPr>
              <a:t> </a:t>
            </a:r>
            <a:r>
              <a:rPr lang="pt-PT" dirty="0"/>
              <a:t>Python?</a:t>
            </a:r>
            <a:endParaRPr dirty="0"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000" dirty="0"/>
              <a:t>Python </a:t>
            </a:r>
            <a:r>
              <a:rPr lang="mk-MK" sz="2000" dirty="0"/>
              <a:t>е програмски јазик со општа намена</a:t>
            </a:r>
            <a:r>
              <a:rPr lang="pt-PT" sz="2000" dirty="0"/>
              <a:t>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mk-MK" dirty="0"/>
              <a:t>Направен е во Холандија во раните 90-ти години од страна на </a:t>
            </a:r>
            <a:r>
              <a:rPr lang="pt-PT" dirty="0"/>
              <a:t>Guido van Rossum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mk-MK" dirty="0"/>
              <a:t>Името го добил по </a:t>
            </a:r>
            <a:r>
              <a:rPr lang="pt-PT" dirty="0"/>
              <a:t>Monty Python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mk-MK" dirty="0"/>
              <a:t>Тој е со отворен код од самиот почеток</a:t>
            </a:r>
            <a:endParaRPr dirty="0"/>
          </a:p>
        </p:txBody>
      </p:sp>
      <p:pic>
        <p:nvPicPr>
          <p:cNvPr id="189" name="Google Shape;189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191" name="Google Shape;19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mk-MK" dirty="0"/>
              <a:t>Што е</a:t>
            </a:r>
            <a:r>
              <a:rPr lang="mk-MK" dirty="0">
                <a:solidFill>
                  <a:schemeClr val="lt1"/>
                </a:solidFill>
              </a:rPr>
              <a:t> </a:t>
            </a:r>
            <a:r>
              <a:rPr lang="pt-PT" dirty="0"/>
              <a:t>Python?</a:t>
            </a:r>
            <a:endParaRPr dirty="0"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dirty="0"/>
              <a:t>“Python </a:t>
            </a:r>
            <a:r>
              <a:rPr lang="mk-MK" dirty="0"/>
              <a:t>е за тоа колку слобода им е потребна на програмерите.</a:t>
            </a:r>
            <a:r>
              <a:rPr lang="pt-PT" dirty="0"/>
              <a:t> </a:t>
            </a:r>
            <a:r>
              <a:rPr lang="mk-MK" dirty="0"/>
              <a:t>Премногу слобода - никој не може да чита туѓ код</a:t>
            </a:r>
            <a:r>
              <a:rPr lang="pt-PT" dirty="0"/>
              <a:t>; </a:t>
            </a:r>
            <a:r>
              <a:rPr lang="mk-MK" dirty="0"/>
              <a:t>а премалку- загрозена е експерсивноста</a:t>
            </a:r>
            <a:r>
              <a:rPr lang="pt-PT" dirty="0"/>
              <a:t>.”</a:t>
            </a:r>
            <a:endParaRPr dirty="0"/>
          </a:p>
          <a:p>
            <a:pPr marL="0" lvl="0" indent="0" algn="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dirty="0"/>
              <a:t>Guido van Rossum</a:t>
            </a:r>
            <a:br>
              <a:rPr lang="pt-PT" dirty="0"/>
            </a:br>
            <a:r>
              <a:rPr lang="pt-PT" dirty="0"/>
              <a:t>(</a:t>
            </a:r>
            <a:r>
              <a:rPr lang="pt-PT" i="1" dirty="0"/>
              <a:t>Python’s benevolent dictator for life</a:t>
            </a:r>
            <a:r>
              <a:rPr lang="pt-PT" dirty="0"/>
              <a:t>)</a:t>
            </a:r>
            <a:endParaRPr dirty="0"/>
          </a:p>
        </p:txBody>
      </p:sp>
      <p:pic>
        <p:nvPicPr>
          <p:cNvPr id="199" name="Google Shape;199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667" b="16666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dirty="0"/>
              <a:t>Зенот на </a:t>
            </a:r>
            <a:r>
              <a:rPr lang="pt-PT" sz="2000" dirty="0">
                <a:solidFill>
                  <a:schemeClr val="lt1"/>
                </a:solidFill>
              </a:rPr>
              <a:t>Python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6391656" y="804672"/>
            <a:ext cx="443484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mk-MK" dirty="0"/>
              <a:t>Зенот на </a:t>
            </a:r>
            <a:r>
              <a:rPr lang="pt-PT" dirty="0"/>
              <a:t>Python</a:t>
            </a:r>
            <a:endParaRPr dirty="0"/>
          </a:p>
        </p:txBody>
      </p:sp>
      <p:sp>
        <p:nvSpPr>
          <p:cNvPr id="215" name="Google Shape;215;p7"/>
          <p:cNvSpPr txBox="1"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2000"/>
              <a:buNone/>
            </a:pPr>
            <a:r>
              <a:rPr lang="pt-PT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Tim Peters</a:t>
            </a:r>
            <a:r>
              <a:rPr lang="mk-MK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, кој долго време го користи </a:t>
            </a:r>
            <a:r>
              <a:rPr lang="pt-PT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Python</a:t>
            </a:r>
            <a:r>
              <a:rPr lang="mk-MK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накратко ги канализира водечките принципи за дизајнот на </a:t>
            </a:r>
            <a:r>
              <a:rPr lang="pt-PT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Python</a:t>
            </a:r>
            <a:r>
              <a:rPr lang="mk-MK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во </a:t>
            </a:r>
            <a:r>
              <a:rPr lang="pt-PT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mk-MK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афоризми</a:t>
            </a:r>
            <a:r>
              <a:rPr lang="pt-PT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mk-MK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од кои само</a:t>
            </a:r>
            <a:r>
              <a:rPr lang="pt-PT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19 </a:t>
            </a:r>
            <a:r>
              <a:rPr lang="mk-MK" b="0" i="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се запишани</a:t>
            </a:r>
            <a:endParaRPr dirty="0"/>
          </a:p>
        </p:txBody>
      </p:sp>
      <p:sp>
        <p:nvSpPr>
          <p:cNvPr id="216" name="Google Shape;216;p7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224E6-7D1B-667F-D17C-DD040AF1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8" y="365760"/>
            <a:ext cx="5174953" cy="4965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2000" dirty="0">
                <a:solidFill>
                  <a:schemeClr val="lt1"/>
                </a:solidFill>
              </a:rPr>
              <a:t>Зошто се користи </a:t>
            </a:r>
            <a:r>
              <a:rPr lang="en-US" sz="2000" dirty="0">
                <a:solidFill>
                  <a:schemeClr val="lt1"/>
                </a:solidFill>
              </a:rPr>
              <a:t>Python?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mk-MK" dirty="0"/>
              <a:t>Зошто луѓето го користат </a:t>
            </a:r>
            <a:r>
              <a:rPr lang="en-US" dirty="0"/>
              <a:t>Python?</a:t>
            </a:r>
          </a:p>
        </p:txBody>
      </p:sp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PT" dirty="0"/>
              <a:t>Python </a:t>
            </a:r>
            <a:r>
              <a:rPr lang="mk-MK" dirty="0"/>
              <a:t>е објектно-ориентиран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mk-MK" sz="1600" dirty="0"/>
              <a:t>Поддржува концепти како полиморфизам</a:t>
            </a:r>
            <a:r>
              <a:rPr lang="pt-PT" sz="1600" dirty="0"/>
              <a:t>, </a:t>
            </a:r>
            <a:r>
              <a:rPr lang="mk-MK" sz="1600" dirty="0"/>
              <a:t>преоптоварување на операцијата и повеќекратно наследување</a:t>
            </a:r>
            <a:endParaRPr sz="16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k-MK" dirty="0"/>
              <a:t>Идентација</a:t>
            </a:r>
            <a:br>
              <a:rPr lang="pt-PT" dirty="0"/>
            </a:br>
            <a:r>
              <a:rPr lang="mk-MK" sz="1600" dirty="0"/>
              <a:t>Идентацијата е една од најголемите карактеристики на </a:t>
            </a:r>
            <a:r>
              <a:rPr lang="pt-PT" sz="1600" dirty="0"/>
              <a:t>Python </a:t>
            </a:r>
            <a:r>
              <a:rPr lang="mk-MK" sz="1600" dirty="0"/>
              <a:t>бидејќи овозможува полесно читање на кодот</a:t>
            </a:r>
            <a:endParaRPr sz="1600" dirty="0"/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mk-MK" dirty="0"/>
              <a:t>Бесплатен е</a:t>
            </a:r>
            <a:r>
              <a:rPr lang="pt-PT" dirty="0"/>
              <a:t>(</a:t>
            </a:r>
            <a:r>
              <a:rPr lang="mk-MK" dirty="0"/>
              <a:t>со отворен код</a:t>
            </a:r>
            <a:r>
              <a:rPr lang="pt-PT" dirty="0"/>
              <a:t>)</a:t>
            </a:r>
            <a:br>
              <a:rPr lang="pt-PT" dirty="0"/>
            </a:br>
            <a:r>
              <a:rPr lang="mk-MK" sz="1600" dirty="0"/>
              <a:t>Преземањето и инсталирањето на </a:t>
            </a:r>
            <a:r>
              <a:rPr lang="pt-PT" sz="1600" dirty="0"/>
              <a:t>Python </a:t>
            </a:r>
            <a:r>
              <a:rPr lang="mk-MK" sz="1600" dirty="0"/>
              <a:t>е едноставно и изворниот код е лесно достапен</a:t>
            </a:r>
            <a:endParaRPr sz="1600" dirty="0"/>
          </a:p>
        </p:txBody>
      </p:sp>
      <p:pic>
        <p:nvPicPr>
          <p:cNvPr id="233" name="Google Shape;233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22" r="16622"/>
          <a:stretch/>
        </p:blipFill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646</Words>
  <Application>Microsoft Office PowerPoint</Application>
  <PresentationFormat>Ecrã Panorâmico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Source Code Pro</vt:lpstr>
      <vt:lpstr>Arial</vt:lpstr>
      <vt:lpstr>Open Sans</vt:lpstr>
      <vt:lpstr>Calibri</vt:lpstr>
      <vt:lpstr>GradientUnivers</vt:lpstr>
      <vt:lpstr>PYTHON</vt:lpstr>
      <vt:lpstr>ТЕМИ</vt:lpstr>
      <vt:lpstr>PYTHON</vt:lpstr>
      <vt:lpstr>Што е Python?</vt:lpstr>
      <vt:lpstr>Што е Python?</vt:lpstr>
      <vt:lpstr>PYTHON</vt:lpstr>
      <vt:lpstr>Зенот на Python</vt:lpstr>
      <vt:lpstr>PYTHON</vt:lpstr>
      <vt:lpstr>Зошто луѓето го користат Python?</vt:lpstr>
      <vt:lpstr>Зошто луѓето го користат Python?</vt:lpstr>
      <vt:lpstr>Зошто луѓето го користат Python?</vt:lpstr>
      <vt:lpstr>PYTHON</vt:lpstr>
      <vt:lpstr>Кој денес го користи Python?</vt:lpstr>
      <vt:lpstr>PYTHON</vt:lpstr>
      <vt:lpstr>Што можам со Python?</vt:lpstr>
      <vt:lpstr>PYTHON</vt:lpstr>
      <vt:lpstr>ПРИМЕР</vt:lpstr>
      <vt:lpstr>Ви благодарам на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Emanuel Filipe Fernandes Garcês</dc:creator>
  <cp:lastModifiedBy>Emanuel Filipe Fernandes Garcês</cp:lastModifiedBy>
  <cp:revision>9</cp:revision>
  <dcterms:created xsi:type="dcterms:W3CDTF">2022-07-13T07:22:55Z</dcterms:created>
  <dcterms:modified xsi:type="dcterms:W3CDTF">2023-03-07T21:33:37Z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