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Source Code Pro" panose="020B0309030403020204" pitchFamily="49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056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yNswdaHsXw7cXaPWuBfosJd3i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1" y="67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Isfold Munkvold" userId="c79dd7f4-bf2d-437a-bee9-a6b6069d87b4" providerId="ADAL" clId="{176E1CD2-1D81-4504-A53E-81DA50844A66}"/>
    <pc:docChg chg="undo custSel modSld">
      <pc:chgData name="Robin Isfold Munkvold" userId="c79dd7f4-bf2d-437a-bee9-a6b6069d87b4" providerId="ADAL" clId="{176E1CD2-1D81-4504-A53E-81DA50844A66}" dt="2023-01-22T13:14:03.200" v="486" actId="20577"/>
      <pc:docMkLst>
        <pc:docMk/>
      </pc:docMkLst>
      <pc:sldChg chg="modSp mod">
        <pc:chgData name="Robin Isfold Munkvold" userId="c79dd7f4-bf2d-437a-bee9-a6b6069d87b4" providerId="ADAL" clId="{176E1CD2-1D81-4504-A53E-81DA50844A66}" dt="2023-01-22T12:59:52.126" v="14" actId="20577"/>
        <pc:sldMkLst>
          <pc:docMk/>
          <pc:sldMk cId="0" sldId="257"/>
        </pc:sldMkLst>
        <pc:spChg chg="mod">
          <ac:chgData name="Robin Isfold Munkvold" userId="c79dd7f4-bf2d-437a-bee9-a6b6069d87b4" providerId="ADAL" clId="{176E1CD2-1D81-4504-A53E-81DA50844A66}" dt="2023-01-22T12:59:52.126" v="14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2:59:43.960" v="4" actId="313"/>
          <ac:spMkLst>
            <pc:docMk/>
            <pc:sldMk cId="0" sldId="257"/>
            <ac:spMk id="171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2:59:57.982" v="21" actId="20577"/>
        <pc:sldMkLst>
          <pc:docMk/>
          <pc:sldMk cId="0" sldId="258"/>
        </pc:sldMkLst>
        <pc:spChg chg="mod">
          <ac:chgData name="Robin Isfold Munkvold" userId="c79dd7f4-bf2d-437a-bee9-a6b6069d87b4" providerId="ADAL" clId="{176E1CD2-1D81-4504-A53E-81DA50844A66}" dt="2023-01-22T12:59:57.982" v="21" actId="20577"/>
          <ac:spMkLst>
            <pc:docMk/>
            <pc:sldMk cId="0" sldId="258"/>
            <ac:spMk id="181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1:33.326" v="67" actId="20577"/>
        <pc:sldMkLst>
          <pc:docMk/>
          <pc:sldMk cId="0" sldId="259"/>
        </pc:sldMkLst>
        <pc:spChg chg="mod">
          <ac:chgData name="Robin Isfold Munkvold" userId="c79dd7f4-bf2d-437a-bee9-a6b6069d87b4" providerId="ADAL" clId="{176E1CD2-1D81-4504-A53E-81DA50844A66}" dt="2023-01-22T13:00:02.776" v="28" actId="20577"/>
          <ac:spMkLst>
            <pc:docMk/>
            <pc:sldMk cId="0" sldId="259"/>
            <ac:spMk id="187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01:33.326" v="67" actId="20577"/>
          <ac:spMkLst>
            <pc:docMk/>
            <pc:sldMk cId="0" sldId="259"/>
            <ac:spMk id="188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1:39.413" v="74" actId="20577"/>
        <pc:sldMkLst>
          <pc:docMk/>
          <pc:sldMk cId="0" sldId="260"/>
        </pc:sldMkLst>
        <pc:spChg chg="mod">
          <ac:chgData name="Robin Isfold Munkvold" userId="c79dd7f4-bf2d-437a-bee9-a6b6069d87b4" providerId="ADAL" clId="{176E1CD2-1D81-4504-A53E-81DA50844A66}" dt="2023-01-22T13:01:39.413" v="74" actId="20577"/>
          <ac:spMkLst>
            <pc:docMk/>
            <pc:sldMk cId="0" sldId="260"/>
            <ac:spMk id="197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2:01.282" v="78" actId="313"/>
        <pc:sldMkLst>
          <pc:docMk/>
          <pc:sldMk cId="0" sldId="261"/>
        </pc:sldMkLst>
        <pc:spChg chg="mod">
          <ac:chgData name="Robin Isfold Munkvold" userId="c79dd7f4-bf2d-437a-bee9-a6b6069d87b4" providerId="ADAL" clId="{176E1CD2-1D81-4504-A53E-81DA50844A66}" dt="2023-01-22T13:02:01.282" v="78" actId="313"/>
          <ac:spMkLst>
            <pc:docMk/>
            <pc:sldMk cId="0" sldId="261"/>
            <ac:spMk id="208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4:02.144" v="207" actId="6549"/>
        <pc:sldMkLst>
          <pc:docMk/>
          <pc:sldMk cId="0" sldId="262"/>
        </pc:sldMkLst>
        <pc:spChg chg="mod">
          <ac:chgData name="Robin Isfold Munkvold" userId="c79dd7f4-bf2d-437a-bee9-a6b6069d87b4" providerId="ADAL" clId="{176E1CD2-1D81-4504-A53E-81DA50844A66}" dt="2023-01-22T13:02:07.632" v="82" actId="313"/>
          <ac:spMkLst>
            <pc:docMk/>
            <pc:sldMk cId="0" sldId="262"/>
            <ac:spMk id="214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04:02.144" v="207" actId="6549"/>
          <ac:spMkLst>
            <pc:docMk/>
            <pc:sldMk cId="0" sldId="262"/>
            <ac:spMk id="215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4:13.022" v="227" actId="20577"/>
        <pc:sldMkLst>
          <pc:docMk/>
          <pc:sldMk cId="0" sldId="263"/>
        </pc:sldMkLst>
        <pc:spChg chg="mod">
          <ac:chgData name="Robin Isfold Munkvold" userId="c79dd7f4-bf2d-437a-bee9-a6b6069d87b4" providerId="ADAL" clId="{176E1CD2-1D81-4504-A53E-81DA50844A66}" dt="2023-01-22T13:04:13.022" v="227" actId="20577"/>
          <ac:spMkLst>
            <pc:docMk/>
            <pc:sldMk cId="0" sldId="263"/>
            <ac:spMk id="225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5:47.643" v="272" actId="27636"/>
        <pc:sldMkLst>
          <pc:docMk/>
          <pc:sldMk cId="0" sldId="264"/>
        </pc:sldMkLst>
        <pc:spChg chg="mod">
          <ac:chgData name="Robin Isfold Munkvold" userId="c79dd7f4-bf2d-437a-bee9-a6b6069d87b4" providerId="ADAL" clId="{176E1CD2-1D81-4504-A53E-81DA50844A66}" dt="2023-01-22T13:04:22.608" v="249" actId="20577"/>
          <ac:spMkLst>
            <pc:docMk/>
            <pc:sldMk cId="0" sldId="264"/>
            <ac:spMk id="231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05:47.643" v="272" actId="27636"/>
          <ac:spMkLst>
            <pc:docMk/>
            <pc:sldMk cId="0" sldId="264"/>
            <ac:spMk id="232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7:02.071" v="291" actId="20577"/>
        <pc:sldMkLst>
          <pc:docMk/>
          <pc:sldMk cId="0" sldId="265"/>
        </pc:sldMkLst>
        <pc:spChg chg="mod">
          <ac:chgData name="Robin Isfold Munkvold" userId="c79dd7f4-bf2d-437a-bee9-a6b6069d87b4" providerId="ADAL" clId="{176E1CD2-1D81-4504-A53E-81DA50844A66}" dt="2023-01-22T13:05:57.377" v="273"/>
          <ac:spMkLst>
            <pc:docMk/>
            <pc:sldMk cId="0" sldId="265"/>
            <ac:spMk id="241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07:02.071" v="291" actId="20577"/>
          <ac:spMkLst>
            <pc:docMk/>
            <pc:sldMk cId="0" sldId="265"/>
            <ac:spMk id="242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09:58.458" v="348" actId="108"/>
        <pc:sldMkLst>
          <pc:docMk/>
          <pc:sldMk cId="0" sldId="266"/>
        </pc:sldMkLst>
        <pc:spChg chg="mod">
          <ac:chgData name="Robin Isfold Munkvold" userId="c79dd7f4-bf2d-437a-bee9-a6b6069d87b4" providerId="ADAL" clId="{176E1CD2-1D81-4504-A53E-81DA50844A66}" dt="2023-01-22T13:06:01.995" v="274"/>
          <ac:spMkLst>
            <pc:docMk/>
            <pc:sldMk cId="0" sldId="266"/>
            <ac:spMk id="251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09:58.458" v="348" actId="108"/>
          <ac:spMkLst>
            <pc:docMk/>
            <pc:sldMk cId="0" sldId="266"/>
            <ac:spMk id="252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0:10.814" v="366" actId="20577"/>
        <pc:sldMkLst>
          <pc:docMk/>
          <pc:sldMk cId="0" sldId="267"/>
        </pc:sldMkLst>
        <pc:spChg chg="mod">
          <ac:chgData name="Robin Isfold Munkvold" userId="c79dd7f4-bf2d-437a-bee9-a6b6069d87b4" providerId="ADAL" clId="{176E1CD2-1D81-4504-A53E-81DA50844A66}" dt="2023-01-22T13:10:10.814" v="366" actId="20577"/>
          <ac:spMkLst>
            <pc:docMk/>
            <pc:sldMk cId="0" sldId="267"/>
            <ac:spMk id="262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1:56.429" v="392" actId="21"/>
        <pc:sldMkLst>
          <pc:docMk/>
          <pc:sldMk cId="0" sldId="268"/>
        </pc:sldMkLst>
        <pc:spChg chg="mod">
          <ac:chgData name="Robin Isfold Munkvold" userId="c79dd7f4-bf2d-437a-bee9-a6b6069d87b4" providerId="ADAL" clId="{176E1CD2-1D81-4504-A53E-81DA50844A66}" dt="2023-01-22T13:10:22.959" v="367"/>
          <ac:spMkLst>
            <pc:docMk/>
            <pc:sldMk cId="0" sldId="268"/>
            <ac:spMk id="268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11:56.429" v="392" actId="21"/>
          <ac:spMkLst>
            <pc:docMk/>
            <pc:sldMk cId="0" sldId="268"/>
            <ac:spMk id="269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2:18.334" v="414" actId="20577"/>
        <pc:sldMkLst>
          <pc:docMk/>
          <pc:sldMk cId="0" sldId="269"/>
        </pc:sldMkLst>
        <pc:spChg chg="mod">
          <ac:chgData name="Robin Isfold Munkvold" userId="c79dd7f4-bf2d-437a-bee9-a6b6069d87b4" providerId="ADAL" clId="{176E1CD2-1D81-4504-A53E-81DA50844A66}" dt="2023-01-22T13:12:18.334" v="414" actId="20577"/>
          <ac:spMkLst>
            <pc:docMk/>
            <pc:sldMk cId="0" sldId="269"/>
            <ac:spMk id="279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3:18.678" v="452" actId="20577"/>
        <pc:sldMkLst>
          <pc:docMk/>
          <pc:sldMk cId="0" sldId="270"/>
        </pc:sldMkLst>
        <pc:spChg chg="mod">
          <ac:chgData name="Robin Isfold Munkvold" userId="c79dd7f4-bf2d-437a-bee9-a6b6069d87b4" providerId="ADAL" clId="{176E1CD2-1D81-4504-A53E-81DA50844A66}" dt="2023-01-22T13:12:29.229" v="438" actId="20577"/>
          <ac:spMkLst>
            <pc:docMk/>
            <pc:sldMk cId="0" sldId="270"/>
            <ac:spMk id="285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13:18.678" v="452" actId="20577"/>
          <ac:spMkLst>
            <pc:docMk/>
            <pc:sldMk cId="0" sldId="270"/>
            <ac:spMk id="286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3:31.054" v="460" actId="20577"/>
        <pc:sldMkLst>
          <pc:docMk/>
          <pc:sldMk cId="0" sldId="271"/>
        </pc:sldMkLst>
        <pc:spChg chg="mod">
          <ac:chgData name="Robin Isfold Munkvold" userId="c79dd7f4-bf2d-437a-bee9-a6b6069d87b4" providerId="ADAL" clId="{176E1CD2-1D81-4504-A53E-81DA50844A66}" dt="2023-01-22T13:13:31.054" v="460" actId="20577"/>
          <ac:spMkLst>
            <pc:docMk/>
            <pc:sldMk cId="0" sldId="271"/>
            <ac:spMk id="296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3:55.366" v="481" actId="20577"/>
        <pc:sldMkLst>
          <pc:docMk/>
          <pc:sldMk cId="0" sldId="272"/>
        </pc:sldMkLst>
        <pc:spChg chg="mod">
          <ac:chgData name="Robin Isfold Munkvold" userId="c79dd7f4-bf2d-437a-bee9-a6b6069d87b4" providerId="ADAL" clId="{176E1CD2-1D81-4504-A53E-81DA50844A66}" dt="2023-01-22T13:13:38.427" v="461"/>
          <ac:spMkLst>
            <pc:docMk/>
            <pc:sldMk cId="0" sldId="272"/>
            <ac:spMk id="302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13:44.501" v="470" actId="20577"/>
          <ac:spMkLst>
            <pc:docMk/>
            <pc:sldMk cId="0" sldId="272"/>
            <ac:spMk id="305" creationId="{00000000-0000-0000-0000-000000000000}"/>
          </ac:spMkLst>
        </pc:spChg>
        <pc:spChg chg="mod">
          <ac:chgData name="Robin Isfold Munkvold" userId="c79dd7f4-bf2d-437a-bee9-a6b6069d87b4" providerId="ADAL" clId="{176E1CD2-1D81-4504-A53E-81DA50844A66}" dt="2023-01-22T13:13:55.366" v="481" actId="20577"/>
          <ac:spMkLst>
            <pc:docMk/>
            <pc:sldMk cId="0" sldId="272"/>
            <ac:spMk id="306" creationId="{00000000-0000-0000-0000-000000000000}"/>
          </ac:spMkLst>
        </pc:spChg>
      </pc:sldChg>
      <pc:sldChg chg="modSp mod">
        <pc:chgData name="Robin Isfold Munkvold" userId="c79dd7f4-bf2d-437a-bee9-a6b6069d87b4" providerId="ADAL" clId="{176E1CD2-1D81-4504-A53E-81DA50844A66}" dt="2023-01-22T13:14:03.200" v="486" actId="20577"/>
        <pc:sldMkLst>
          <pc:docMk/>
          <pc:sldMk cId="0" sldId="273"/>
        </pc:sldMkLst>
        <pc:spChg chg="mod">
          <ac:chgData name="Robin Isfold Munkvold" userId="c79dd7f4-bf2d-437a-bee9-a6b6069d87b4" providerId="ADAL" clId="{176E1CD2-1D81-4504-A53E-81DA50844A66}" dt="2023-01-22T13:14:03.200" v="486" actId="20577"/>
          <ac:spMkLst>
            <pc:docMk/>
            <pc:sldMk cId="0" sldId="273"/>
            <ac:spMk id="3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2 do Diapositivo" type="title">
  <p:cSld name="TITLE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20"/>
          <p:cNvCxnSpPr/>
          <p:nvPr/>
        </p:nvCxnSpPr>
        <p:spPr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9" name="Google Shape;19;p20"/>
          <p:cNvSpPr/>
          <p:nvPr/>
        </p:nvSpPr>
        <p:spPr>
          <a:xfrm>
            <a:off x="8217780" y="2973840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7859002" y="2744546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7843462" y="3198265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o de Título">
  <p:cSld name="3_Diapositivo de Títul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98" name="Google Shape;98;p29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99" name="Google Shape;99;p29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934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9"/>
          <p:cNvSpPr>
            <a:spLocks noGrp="1"/>
          </p:cNvSpPr>
          <p:nvPr>
            <p:ph type="pic" idx="2"/>
          </p:nvPr>
        </p:nvSpPr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1444752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6784848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30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06" name="Google Shape;106;p30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30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30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3"/>
          </p:nvPr>
        </p:nvSpPr>
        <p:spPr>
          <a:xfrm>
            <a:off x="6784848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4"/>
          </p:nvPr>
        </p:nvSpPr>
        <p:spPr>
          <a:xfrm>
            <a:off x="6784848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5" name="Google Shape;115;p31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16" name="Google Shape;116;p31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31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31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ção">
  <p:cSld name="1_Comparaçã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3"/>
          </p:nvPr>
        </p:nvSpPr>
        <p:spPr>
          <a:xfrm>
            <a:off x="4983480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4"/>
          </p:nvPr>
        </p:nvSpPr>
        <p:spPr>
          <a:xfrm>
            <a:off x="4983480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5" name="Google Shape;125;p32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6" name="Google Shape;126;p32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32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32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5"/>
          </p:nvPr>
        </p:nvSpPr>
        <p:spPr>
          <a:xfrm>
            <a:off x="8531352" y="1769269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6"/>
          </p:nvPr>
        </p:nvSpPr>
        <p:spPr>
          <a:xfrm>
            <a:off x="8531352" y="2593181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36" name="Google Shape;136;p33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41" name="Google Shape;141;p34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49" name="Google Shape;149;p35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57" name="Google Shape;157;p3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penas Título">
  <p:cSld name="2_Apenas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1366432" y="2530058"/>
            <a:ext cx="3707972" cy="3707971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28" name="Google Shape;28;p21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4745394" y="276027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4386614" y="253098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21"/>
          <p:cNvSpPr/>
          <p:nvPr/>
        </p:nvSpPr>
        <p:spPr>
          <a:xfrm>
            <a:off x="1669987" y="6031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>
  <p:cSld name="Cabeçalho da Secçã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10772266" y="3054359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10724364" y="2515838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11024834" y="2787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1261869" y="2633448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1064053" y="3083338"/>
            <a:ext cx="95759" cy="95759"/>
          </a:xfrm>
          <a:custGeom>
            <a:avLst/>
            <a:gdLst/>
            <a:ahLst/>
            <a:cxnLst/>
            <a:rect l="l" t="t" r="r" b="b"/>
            <a:pathLst>
              <a:path w="95759" h="95759" extrusionOk="0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1413405" y="349287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49" name="Google Shape;49;p23"/>
          <p:cNvCxnSpPr/>
          <p:nvPr/>
        </p:nvCxnSpPr>
        <p:spPr>
          <a:xfrm>
            <a:off x="0" y="806470"/>
            <a:ext cx="7903723" cy="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50" name="Google Shape;50;p23"/>
          <p:cNvSpPr/>
          <p:nvPr/>
        </p:nvSpPr>
        <p:spPr>
          <a:xfrm>
            <a:off x="11281590" y="2070656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69280" y="178001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o de Título">
  <p:cSld name="4_Diapositivo de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ctrTitle"/>
          </p:nvPr>
        </p:nvSpPr>
        <p:spPr>
          <a:xfrm>
            <a:off x="6391656" y="804672"/>
            <a:ext cx="443484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57" name="Google Shape;57;p24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58" name="Google Shape;58;p24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934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24"/>
          <p:cNvSpPr>
            <a:spLocks noGrp="1"/>
          </p:cNvSpPr>
          <p:nvPr>
            <p:ph type="pic" idx="2"/>
          </p:nvPr>
        </p:nvSpPr>
        <p:spPr>
          <a:xfrm>
            <a:off x="283464" y="3108960"/>
            <a:ext cx="5221224" cy="344728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4"/>
          <p:cNvSpPr>
            <a:spLocks noGrp="1"/>
          </p:cNvSpPr>
          <p:nvPr>
            <p:ph type="pic" idx="3"/>
          </p:nvPr>
        </p:nvSpPr>
        <p:spPr>
          <a:xfrm>
            <a:off x="283464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4"/>
          <p:cNvSpPr>
            <a:spLocks noGrp="1"/>
          </p:cNvSpPr>
          <p:nvPr>
            <p:ph type="pic" idx="4"/>
          </p:nvPr>
        </p:nvSpPr>
        <p:spPr>
          <a:xfrm>
            <a:off x="3044952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s" type="obj">
  <p:cSld name="OBJECT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189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76072" y="1825625"/>
            <a:ext cx="107716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6583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8503920" y="841248"/>
            <a:ext cx="36301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68" name="Google Shape;68;p25"/>
          <p:cNvSpPr/>
          <p:nvPr/>
        </p:nvSpPr>
        <p:spPr>
          <a:xfrm>
            <a:off x="11202264" y="344083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11563141" y="59091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 Título">
  <p:cSld name="1_Só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>
            <a:spLocks noGrp="1"/>
          </p:cNvSpPr>
          <p:nvPr>
            <p:ph type="pic" idx="3"/>
          </p:nvPr>
        </p:nvSpPr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6"/>
          <p:cNvSpPr>
            <a:spLocks noGrp="1"/>
          </p:cNvSpPr>
          <p:nvPr>
            <p:ph type="pic" idx="4"/>
          </p:nvPr>
        </p:nvSpPr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>
            <a:spLocks noGrp="1"/>
          </p:cNvSpPr>
          <p:nvPr>
            <p:ph type="pic" idx="5"/>
          </p:nvPr>
        </p:nvSpPr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79" name="Google Shape;79;p26"/>
          <p:cNvSpPr/>
          <p:nvPr/>
        </p:nvSpPr>
        <p:spPr>
          <a:xfrm>
            <a:off x="1472366" y="1859534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26"/>
          <p:cNvSpPr/>
          <p:nvPr/>
        </p:nvSpPr>
        <p:spPr>
          <a:xfrm>
            <a:off x="2014523" y="3146867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5404920" y="450829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26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7" name="Google Shape;87;p27"/>
          <p:cNvCxnSpPr/>
          <p:nvPr/>
        </p:nvCxnSpPr>
        <p:spPr>
          <a:xfrm>
            <a:off x="715890" y="1114050"/>
            <a:ext cx="0" cy="5735637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92" name="Google Shape;92;p28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pt-PT" sz="5400">
                <a:solidFill>
                  <a:schemeClr val="lt1"/>
                </a:solidFill>
              </a:rPr>
              <a:t>PYTHON</a:t>
            </a:r>
            <a:endParaRPr/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7475" y="5494316"/>
            <a:ext cx="1948576" cy="28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3FB582B9-9CA3-66CE-13BF-DACF011E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12" y="6263640"/>
            <a:ext cx="2393576" cy="491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pt-PT" dirty="0"/>
              <a:t>Hvorfor bruker folk Python?</a:t>
            </a:r>
            <a:endParaRPr dirty="0"/>
          </a:p>
        </p:txBody>
      </p:sp>
      <p:sp>
        <p:nvSpPr>
          <p:cNvPr id="242" name="Google Shape;242;p10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b-NO" dirty="0"/>
              <a:t>Kraftig</a:t>
            </a:r>
            <a:r>
              <a:rPr lang="nb-NO" sz="1600" dirty="0"/>
              <a:t> </a:t>
            </a:r>
            <a:br>
              <a:rPr lang="nb-NO" sz="1600" dirty="0"/>
            </a:br>
            <a:r>
              <a:rPr lang="nb-NO" sz="1600" dirty="0"/>
              <a:t>Har dynamisk skriving, innebygde typer og verktøy, bibliotek med verktøy, automatisk minnestyring, en naturlig liste over tredjepartsverktøy og moduler (eks. </a:t>
            </a:r>
            <a:r>
              <a:rPr lang="nb-NO" sz="1600" dirty="0" err="1"/>
              <a:t>Scipy</a:t>
            </a:r>
            <a:r>
              <a:rPr lang="nb-NO" sz="1600" dirty="0"/>
              <a:t>, </a:t>
            </a:r>
            <a:r>
              <a:rPr lang="nb-NO" sz="1600" dirty="0" err="1"/>
              <a:t>numpy</a:t>
            </a:r>
            <a:r>
              <a:rPr lang="nb-NO" sz="1600" dirty="0"/>
              <a:t>, etc.)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b-NO" dirty="0"/>
              <a:t>Portabelt</a:t>
            </a:r>
            <a:br>
              <a:rPr lang="nb-NO" sz="1600" dirty="0"/>
            </a:br>
            <a:r>
              <a:rPr lang="nb-NO" sz="1600" dirty="0"/>
              <a:t>Python kjører praktisk talt alle større plattformer som brukes i dag, fra mobile enheter helt til servere. Så lenge du har en kompatibel Python -tolk installert, vil Python -programmer kjøre nøyaktig samme måte, uavhengig av plattform.</a:t>
            </a:r>
            <a:endParaRPr sz="1600" dirty="0"/>
          </a:p>
        </p:txBody>
      </p:sp>
      <p:pic>
        <p:nvPicPr>
          <p:cNvPr id="243" name="Google Shape;243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886" r="16886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pt-PT" dirty="0"/>
              <a:t>Hvorfor bruker folk Python?</a:t>
            </a:r>
            <a:endParaRPr dirty="0"/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Arial"/>
              <a:buChar char="•"/>
            </a:pPr>
            <a:r>
              <a:rPr lang="nb-NO" dirty="0"/>
              <a:t>Lett mix-bart </a:t>
            </a:r>
            <a:br>
              <a:rPr lang="nb-NO" sz="1600" dirty="0"/>
            </a:br>
            <a:r>
              <a:rPr lang="nb-NO" sz="1600" dirty="0"/>
              <a:t>Python kan kobles til komponenter skrevet på andre språk som lett kobles til raske, kompilert kode er nyttig for beregningsintensive problemer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Arial"/>
              <a:buChar char="•"/>
            </a:pPr>
            <a:r>
              <a:rPr lang="nb-NO" dirty="0"/>
              <a:t>Lett å bruke</a:t>
            </a:r>
            <a:br>
              <a:rPr lang="nb-NO" sz="1600" dirty="0"/>
            </a:br>
            <a:r>
              <a:rPr lang="nb-NO" sz="1600" dirty="0"/>
              <a:t>Ingen mellomliggende kompilerings- og koblingstrinn, Python -programmer blir samlet automatisk til «</a:t>
            </a:r>
            <a:r>
              <a:rPr lang="pt-PT" sz="1600" dirty="0"/>
              <a:t>na intermediate form” </a:t>
            </a:r>
            <a:r>
              <a:rPr lang="nb-NO" sz="1600" dirty="0"/>
              <a:t>kalt </a:t>
            </a:r>
            <a:r>
              <a:rPr lang="nb-NO" sz="1600" dirty="0" err="1"/>
              <a:t>Bytecode</a:t>
            </a:r>
            <a:r>
              <a:rPr lang="nb-NO" sz="1600" dirty="0"/>
              <a:t>, som tolken leser. 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Arial"/>
              <a:buChar char="•"/>
            </a:pPr>
            <a:r>
              <a:rPr lang="nb-NO" dirty="0"/>
              <a:t>Lett å lære </a:t>
            </a:r>
            <a:br>
              <a:rPr lang="nb-NO" sz="1600" dirty="0"/>
            </a:br>
            <a:r>
              <a:rPr lang="nb-NO" sz="1600" dirty="0"/>
              <a:t>Struktur og syntaks er intuitive og enkle å forstå</a:t>
            </a:r>
            <a:endParaRPr sz="1600" dirty="0"/>
          </a:p>
        </p:txBody>
      </p:sp>
      <p:pic>
        <p:nvPicPr>
          <p:cNvPr id="253" name="Google Shape;253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2" r="16622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 dirty="0">
                <a:solidFill>
                  <a:schemeClr val="lt1"/>
                </a:solidFill>
              </a:rPr>
              <a:t>Hvem bruker Python i dag?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nb-NO" dirty="0"/>
              <a:t>Hvem bruker Python i dag?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b-NO" dirty="0"/>
              <a:t>Python brukes i virkelige produkter av virkelige selskaper, noen av disse inkluderer:</a:t>
            </a: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dirty="0"/>
              <a:t>Google bruker det i websøkesystemet, som også er er Pythons Creator -arbeidsgiver</a:t>
            </a: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dirty="0"/>
              <a:t>Intel, Cisco, HP, Seagate, Qualcomm og IBM bruker Python for maskinvaretesting</a:t>
            </a: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dirty="0"/>
              <a:t>ESRI bruker Python som tilpasningsverktøy for sine populære GIS-kartleggingsprodukter</a:t>
            </a: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dirty="0"/>
              <a:t>YouTube er i stor grad skrevet i Python, som Reddit</a:t>
            </a: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dirty="0"/>
              <a:t>Eve Online, en av de mest massive MMORPG -ene er drevet av Python Code</a:t>
            </a:r>
            <a:endParaRPr dirty="0"/>
          </a:p>
        </p:txBody>
      </p:sp>
      <p:pic>
        <p:nvPicPr>
          <p:cNvPr id="270" name="Google Shape;270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 dirty="0">
                <a:solidFill>
                  <a:schemeClr val="lt1"/>
                </a:solidFill>
              </a:rPr>
              <a:t>Hva kan man gjøre med Python?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pt-PT" dirty="0"/>
              <a:t>Hva kan man gjøre med Python?</a:t>
            </a:r>
            <a:endParaRPr dirty="0"/>
          </a:p>
        </p:txBody>
      </p:sp>
      <p:sp>
        <p:nvSpPr>
          <p:cNvPr id="286" name="Google Shape;286;p15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b-NO" dirty="0"/>
              <a:t>Et mer nyttig spørsmål vil sannsynligvis være "hva kan jeg ikke gjøre med Python", men vi svarer på det opprinnelige spørsmålet: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Systemprogrammering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Grafisk brukergrensesnittprogrammering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webutvikling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Komponentintegrasjon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Databaseprogrammering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Spill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 err="1"/>
              <a:t>Roboter</a:t>
            </a:r>
            <a:endParaRPr lang="nb-NO" sz="1600" dirty="0"/>
          </a:p>
          <a:p>
            <a:pPr marL="8001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Og mye, mye mer</a:t>
            </a:r>
            <a:endParaRPr sz="1200" dirty="0"/>
          </a:p>
        </p:txBody>
      </p:sp>
      <p:pic>
        <p:nvPicPr>
          <p:cNvPr id="287" name="Google Shape;287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2" r="16622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 dirty="0">
                <a:solidFill>
                  <a:schemeClr val="lt1"/>
                </a:solidFill>
              </a:rPr>
              <a:t>Eksempel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pt-PT" dirty="0"/>
              <a:t>Eksempel</a:t>
            </a:r>
            <a:endParaRPr dirty="0"/>
          </a:p>
        </p:txBody>
      </p:sp>
      <p:sp>
        <p:nvSpPr>
          <p:cNvPr id="303" name="Google Shape;303;p17"/>
          <p:cNvSpPr txBox="1">
            <a:spLocks noGrp="1"/>
          </p:cNvSpPr>
          <p:nvPr>
            <p:ph type="ftr" idx="11"/>
          </p:nvPr>
        </p:nvSpPr>
        <p:spPr>
          <a:xfrm>
            <a:off x="8503920" y="841248"/>
            <a:ext cx="36301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576072" y="2080420"/>
            <a:ext cx="45497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PT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Kildekode</a:t>
            </a:r>
            <a:endParaRPr sz="2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576072" y="4786627"/>
            <a:ext cx="45497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PT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Resultat / Output</a:t>
            </a:r>
            <a:endParaRPr dirty="0"/>
          </a:p>
        </p:txBody>
      </p:sp>
      <p:sp>
        <p:nvSpPr>
          <p:cNvPr id="307" name="Google Shape;307;p17"/>
          <p:cNvSpPr/>
          <p:nvPr/>
        </p:nvSpPr>
        <p:spPr>
          <a:xfrm>
            <a:off x="836428" y="2629785"/>
            <a:ext cx="10511276" cy="1828801"/>
          </a:xfrm>
          <a:prstGeom prst="roundRect">
            <a:avLst>
              <a:gd name="adj" fmla="val 8337"/>
            </a:avLst>
          </a:prstGeom>
          <a:solidFill>
            <a:srgbClr val="383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1063255" y="2868138"/>
            <a:ext cx="70033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FFDDB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#This program prints Hello, world!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C678D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print</a:t>
            </a:r>
            <a:r>
              <a:rPr lang="pt-PT" sz="1800">
                <a:solidFill>
                  <a:srgbClr val="D3D3D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pt-PT" sz="180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‘Hello, world!’</a:t>
            </a:r>
            <a:r>
              <a:rPr lang="pt-PT" sz="1800">
                <a:solidFill>
                  <a:srgbClr val="D3D3D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309" name="Google Shape;309;p17" descr="Run Code"/>
          <p:cNvSpPr/>
          <p:nvPr/>
        </p:nvSpPr>
        <p:spPr>
          <a:xfrm>
            <a:off x="9420447" y="3962633"/>
            <a:ext cx="1743739" cy="365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43FFF"/>
              </a:gs>
              <a:gs pos="100000">
                <a:srgbClr val="FF9022"/>
              </a:gs>
            </a:gsLst>
            <a:lin ang="8100000" scaled="0"/>
          </a:gra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 Code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836428" y="5460521"/>
            <a:ext cx="10511276" cy="823912"/>
          </a:xfrm>
          <a:prstGeom prst="roundRect">
            <a:avLst>
              <a:gd name="adj" fmla="val 8337"/>
            </a:avLst>
          </a:prstGeom>
          <a:solidFill>
            <a:srgbClr val="383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1063255" y="5689144"/>
            <a:ext cx="7003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D5D5D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Hello, world!</a:t>
            </a:r>
            <a:endParaRPr/>
          </a:p>
        </p:txBody>
      </p:sp>
      <p:cxnSp>
        <p:nvCxnSpPr>
          <p:cNvPr id="312" name="Google Shape;312;p17"/>
          <p:cNvCxnSpPr/>
          <p:nvPr/>
        </p:nvCxnSpPr>
        <p:spPr>
          <a:xfrm>
            <a:off x="836428" y="3873260"/>
            <a:ext cx="10511276" cy="0"/>
          </a:xfrm>
          <a:prstGeom prst="straightConnector1">
            <a:avLst/>
          </a:prstGeom>
          <a:noFill/>
          <a:ln w="12700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pic>
        <p:nvPicPr>
          <p:cNvPr id="320" name="Google Shape;320;p1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379" r="16378"/>
          <a:stretch/>
        </p:blipFill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pt-PT"/>
              <a:t>Takk!</a:t>
            </a:r>
            <a:endParaRPr dirty="0"/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https://teducativas.madeira.gov.pt/roboloco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323" name="Google Shape;323;p1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233" t="-1601" r="-232" b="27938"/>
          <a:stretch/>
        </p:blipFill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8060" r="8059"/>
          <a:stretch/>
        </p:blipFill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6666" y="648235"/>
            <a:ext cx="2509227" cy="175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dirty="0"/>
              <a:t>Tema</a:t>
            </a:r>
            <a:endParaRPr dirty="0"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b-NO" sz="1800" dirty="0">
                <a:solidFill>
                  <a:schemeClr val="lt1"/>
                </a:solidFill>
              </a:rPr>
              <a:t>Hva er Python?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b-NO" sz="1800" dirty="0">
                <a:solidFill>
                  <a:schemeClr val="lt1"/>
                </a:solidFill>
              </a:rPr>
              <a:t>«Zen </a:t>
            </a:r>
            <a:r>
              <a:rPr lang="nb-NO" sz="1800" dirty="0" err="1">
                <a:solidFill>
                  <a:schemeClr val="lt1"/>
                </a:solidFill>
              </a:rPr>
              <a:t>of</a:t>
            </a:r>
            <a:r>
              <a:rPr lang="nb-NO" sz="1800" dirty="0">
                <a:solidFill>
                  <a:schemeClr val="lt1"/>
                </a:solidFill>
              </a:rPr>
              <a:t> Python»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b-NO" sz="1800" dirty="0">
                <a:solidFill>
                  <a:schemeClr val="lt1"/>
                </a:solidFill>
              </a:rPr>
              <a:t>Hvorfor bruker folk Python?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b-NO" sz="1800" dirty="0">
                <a:solidFill>
                  <a:schemeClr val="lt1"/>
                </a:solidFill>
              </a:rPr>
              <a:t>Hvem bruker Python i dag?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b-NO" sz="1800" dirty="0">
                <a:solidFill>
                  <a:schemeClr val="lt1"/>
                </a:solidFill>
              </a:rPr>
              <a:t>Hva kan jeg gjøre med Python?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b-NO" sz="1800" dirty="0">
                <a:solidFill>
                  <a:schemeClr val="lt1"/>
                </a:solidFill>
              </a:rPr>
              <a:t>Eksempel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72" name="Google Shape;172;p2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003" y="2958997"/>
            <a:ext cx="3893174" cy="272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 dirty="0">
                <a:solidFill>
                  <a:schemeClr val="lt1"/>
                </a:solidFill>
              </a:rPr>
              <a:t>Hva er Python?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pt-PT" dirty="0"/>
              <a:t>Hva er Python?</a:t>
            </a:r>
            <a:endParaRPr dirty="0"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b-NO" sz="2000" dirty="0"/>
              <a:t>Python er generelt programmeringsspråk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b-NO" sz="2000" dirty="0"/>
              <a:t>Oppfunnet i Nederland på begynnelsen av </a:t>
            </a:r>
            <a:br>
              <a:rPr lang="nb-NO" sz="2000" dirty="0"/>
            </a:br>
            <a:r>
              <a:rPr lang="nb-NO" sz="2000" dirty="0"/>
              <a:t>90-tallet av Guido Van </a:t>
            </a:r>
            <a:r>
              <a:rPr lang="nb-NO" sz="2000" dirty="0" err="1"/>
              <a:t>Rossum</a:t>
            </a:r>
            <a:endParaRPr lang="nb-NO" sz="20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b-NO" sz="2000" dirty="0"/>
              <a:t>Oppkalt etter Monty Python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b-NO" sz="2000" dirty="0"/>
              <a:t>Open Source fra begynnelsen</a:t>
            </a:r>
          </a:p>
        </p:txBody>
      </p:sp>
      <p:pic>
        <p:nvPicPr>
          <p:cNvPr id="189" name="Google Shape;18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191" name="Google Shape;19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pt-PT" dirty="0"/>
              <a:t>Hva er Python?</a:t>
            </a:r>
            <a:endParaRPr dirty="0"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/>
              <a:t>“Python is an experiment in how much freedom programmers need. Too much freedom and nobody can read another’s code; too little and expressiveness is endangered.”</a:t>
            </a:r>
            <a:endParaRPr/>
          </a:p>
          <a:p>
            <a:pPr marL="0" lvl="0" indent="0" algn="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/>
              <a:t>Guido van Rossum</a:t>
            </a:r>
            <a:br>
              <a:rPr lang="pt-PT"/>
            </a:br>
            <a:r>
              <a:rPr lang="pt-PT"/>
              <a:t>(</a:t>
            </a:r>
            <a:r>
              <a:rPr lang="pt-PT" i="1"/>
              <a:t>Python’s benevolent dictator for life</a:t>
            </a:r>
            <a:r>
              <a:rPr lang="pt-PT"/>
              <a:t>)</a:t>
            </a:r>
            <a:endParaRPr/>
          </a:p>
        </p:txBody>
      </p:sp>
      <p:pic>
        <p:nvPicPr>
          <p:cNvPr id="199" name="Google Shape;199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667" b="16666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 dirty="0">
                <a:solidFill>
                  <a:schemeClr val="lt1"/>
                </a:solidFill>
              </a:rPr>
              <a:t>“The Zen of Python”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6391656" y="804672"/>
            <a:ext cx="443484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pt-PT" dirty="0"/>
              <a:t>“The Zen of Python”</a:t>
            </a:r>
            <a:endParaRPr dirty="0"/>
          </a:p>
        </p:txBody>
      </p:sp>
      <p:sp>
        <p:nvSpPr>
          <p:cNvPr id="215" name="Google Shape;215;p7"/>
          <p:cNvSpPr txBox="1"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None/>
            </a:pPr>
            <a:r>
              <a:rPr lang="pt-PT" dirty="0">
                <a:solidFill>
                  <a:srgbClr val="4A4A4A"/>
                </a:solidFill>
                <a:latin typeface="Arial"/>
                <a:cs typeface="Arial"/>
                <a:sym typeface="Arial"/>
              </a:rPr>
              <a:t>Pioneren Tim Peters poengterer viktige prinsipper for Python design gjennom 20 aforismer, hvorav 19 er skrevet ned.</a:t>
            </a:r>
            <a:endParaRPr dirty="0"/>
          </a:p>
        </p:txBody>
      </p:sp>
      <p:sp>
        <p:nvSpPr>
          <p:cNvPr id="216" name="Google Shape;216;p7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80" y="247538"/>
            <a:ext cx="5410699" cy="463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 dirty="0">
                <a:solidFill>
                  <a:schemeClr val="lt1"/>
                </a:solidFill>
              </a:rPr>
              <a:t>Hvorfor bruker folk Python?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pt-PT" dirty="0"/>
              <a:t>Hvorfor bruker folk Python?</a:t>
            </a:r>
            <a:endParaRPr dirty="0"/>
          </a:p>
        </p:txBody>
      </p:sp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b-NO" dirty="0"/>
              <a:t>Python er objektorientert </a:t>
            </a:r>
            <a:br>
              <a:rPr lang="nb-NO" sz="1600" dirty="0"/>
            </a:br>
            <a:r>
              <a:rPr lang="nb-NO" sz="1600" dirty="0"/>
              <a:t>støtter konsepter som polymorfisme, overbelastning av operasjon og multippel arv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b-NO" dirty="0" err="1"/>
              <a:t>Identasjon</a:t>
            </a:r>
            <a:r>
              <a:rPr lang="nb-NO" sz="1600" dirty="0"/>
              <a:t> </a:t>
            </a:r>
            <a:br>
              <a:rPr lang="nb-NO" sz="1600" dirty="0"/>
            </a:br>
            <a:r>
              <a:rPr lang="nb-NO" sz="1600" dirty="0" err="1"/>
              <a:t>Identasjon</a:t>
            </a:r>
            <a:r>
              <a:rPr lang="nb-NO" sz="1600" dirty="0"/>
              <a:t> er en av de største funksjonene i Python, da det gir en enklere lesing av kode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b-NO" dirty="0"/>
              <a:t>Gratis (åpen kildekode) </a:t>
            </a:r>
            <a:br>
              <a:rPr lang="nb-NO" sz="1600" dirty="0"/>
            </a:br>
            <a:r>
              <a:rPr lang="nb-NO" sz="1600" dirty="0" err="1"/>
              <a:t>nedlasting</a:t>
            </a:r>
            <a:r>
              <a:rPr lang="nb-NO" sz="1600" dirty="0"/>
              <a:t> og installasjon av Python er enkel, og kildekoden er lett tilgjengelig</a:t>
            </a:r>
            <a:endParaRPr sz="1600" dirty="0"/>
          </a:p>
        </p:txBody>
      </p:sp>
      <p:pic>
        <p:nvPicPr>
          <p:cNvPr id="233" name="Google Shape;233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2" r="16622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584</Words>
  <Application>Microsoft Office PowerPoint</Application>
  <PresentationFormat>Ecrã Panorâmico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Source Code Pro</vt:lpstr>
      <vt:lpstr>Arial</vt:lpstr>
      <vt:lpstr>Open Sans</vt:lpstr>
      <vt:lpstr>Calibri</vt:lpstr>
      <vt:lpstr>GradientUnivers</vt:lpstr>
      <vt:lpstr>PYTHON</vt:lpstr>
      <vt:lpstr>Tema</vt:lpstr>
      <vt:lpstr>PYTHON</vt:lpstr>
      <vt:lpstr>Hva er Python?</vt:lpstr>
      <vt:lpstr>Hva er Python?</vt:lpstr>
      <vt:lpstr>PYTHON</vt:lpstr>
      <vt:lpstr>“The Zen of Python”</vt:lpstr>
      <vt:lpstr>PYTHON</vt:lpstr>
      <vt:lpstr>Hvorfor bruker folk Python?</vt:lpstr>
      <vt:lpstr>Hvorfor bruker folk Python?</vt:lpstr>
      <vt:lpstr>Hvorfor bruker folk Python?</vt:lpstr>
      <vt:lpstr>PYTHON</vt:lpstr>
      <vt:lpstr>Hvem bruker Python i dag?</vt:lpstr>
      <vt:lpstr>PYTHON</vt:lpstr>
      <vt:lpstr>Hva kan man gjøre med Python?</vt:lpstr>
      <vt:lpstr>PYTHON</vt:lpstr>
      <vt:lpstr>Eksempel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Emanuel Filipe Fernandes Garcês</dc:creator>
  <cp:lastModifiedBy>Emanuel Filipe Fernandes Garcês</cp:lastModifiedBy>
  <cp:revision>2</cp:revision>
  <dcterms:created xsi:type="dcterms:W3CDTF">2022-07-13T07:22:55Z</dcterms:created>
  <dcterms:modified xsi:type="dcterms:W3CDTF">2023-03-07T21:33:00Z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